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  <p:sldMasterId id="2147483710" r:id="rId2"/>
    <p:sldMasterId id="2147483713" r:id="rId3"/>
  </p:sldMasterIdLst>
  <p:notesMasterIdLst>
    <p:notesMasterId r:id="rId85"/>
  </p:notesMasterIdLst>
  <p:sldIdLst>
    <p:sldId id="428" r:id="rId4"/>
    <p:sldId id="429" r:id="rId5"/>
    <p:sldId id="430" r:id="rId6"/>
    <p:sldId id="470" r:id="rId7"/>
    <p:sldId id="355" r:id="rId8"/>
    <p:sldId id="356" r:id="rId9"/>
    <p:sldId id="363" r:id="rId10"/>
    <p:sldId id="358" r:id="rId11"/>
    <p:sldId id="357" r:id="rId12"/>
    <p:sldId id="422" r:id="rId13"/>
    <p:sldId id="459" r:id="rId14"/>
    <p:sldId id="453" r:id="rId15"/>
    <p:sldId id="454" r:id="rId16"/>
    <p:sldId id="469" r:id="rId17"/>
    <p:sldId id="361" r:id="rId18"/>
    <p:sldId id="365" r:id="rId19"/>
    <p:sldId id="364" r:id="rId20"/>
    <p:sldId id="367" r:id="rId21"/>
    <p:sldId id="368" r:id="rId22"/>
    <p:sldId id="370" r:id="rId23"/>
    <p:sldId id="371" r:id="rId24"/>
    <p:sldId id="369" r:id="rId25"/>
    <p:sldId id="423" r:id="rId26"/>
    <p:sldId id="460" r:id="rId27"/>
    <p:sldId id="449" r:id="rId28"/>
    <p:sldId id="450" r:id="rId29"/>
    <p:sldId id="468" r:id="rId30"/>
    <p:sldId id="387" r:id="rId31"/>
    <p:sldId id="372" r:id="rId32"/>
    <p:sldId id="376" r:id="rId33"/>
    <p:sldId id="374" r:id="rId34"/>
    <p:sldId id="375" r:id="rId35"/>
    <p:sldId id="377" r:id="rId36"/>
    <p:sldId id="378" r:id="rId37"/>
    <p:sldId id="379" r:id="rId38"/>
    <p:sldId id="424" r:id="rId39"/>
    <p:sldId id="394" r:id="rId40"/>
    <p:sldId id="381" r:id="rId41"/>
    <p:sldId id="461" r:id="rId42"/>
    <p:sldId id="445" r:id="rId43"/>
    <p:sldId id="446" r:id="rId44"/>
    <p:sldId id="467" r:id="rId45"/>
    <p:sldId id="425" r:id="rId46"/>
    <p:sldId id="393" r:id="rId47"/>
    <p:sldId id="384" r:id="rId48"/>
    <p:sldId id="385" r:id="rId49"/>
    <p:sldId id="395" r:id="rId50"/>
    <p:sldId id="418" r:id="rId51"/>
    <p:sldId id="388" r:id="rId52"/>
    <p:sldId id="392" r:id="rId53"/>
    <p:sldId id="397" r:id="rId54"/>
    <p:sldId id="427" r:id="rId55"/>
    <p:sldId id="402" r:id="rId56"/>
    <p:sldId id="403" r:id="rId57"/>
    <p:sldId id="405" r:id="rId58"/>
    <p:sldId id="398" r:id="rId59"/>
    <p:sldId id="404" r:id="rId60"/>
    <p:sldId id="406" r:id="rId61"/>
    <p:sldId id="407" r:id="rId62"/>
    <p:sldId id="409" r:id="rId63"/>
    <p:sldId id="462" r:id="rId64"/>
    <p:sldId id="441" r:id="rId65"/>
    <p:sldId id="442" r:id="rId66"/>
    <p:sldId id="466" r:id="rId67"/>
    <p:sldId id="411" r:id="rId68"/>
    <p:sldId id="416" r:id="rId69"/>
    <p:sldId id="419" r:id="rId70"/>
    <p:sldId id="463" r:id="rId71"/>
    <p:sldId id="437" r:id="rId72"/>
    <p:sldId id="438" r:id="rId73"/>
    <p:sldId id="457" r:id="rId74"/>
    <p:sldId id="458" r:id="rId75"/>
    <p:sldId id="464" r:id="rId76"/>
    <p:sldId id="433" r:id="rId77"/>
    <p:sldId id="434" r:id="rId78"/>
    <p:sldId id="465" r:id="rId79"/>
    <p:sldId id="391" r:id="rId80"/>
    <p:sldId id="396" r:id="rId81"/>
    <p:sldId id="399" r:id="rId82"/>
    <p:sldId id="408" r:id="rId83"/>
    <p:sldId id="420" r:id="rId84"/>
  </p:sldIdLst>
  <p:sldSz cx="9144000" cy="5143500" type="screen16x9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Section par défaut" id="{764B61CF-56CF-4F11-B403-2FF0A9B0B7AA}">
          <p14:sldIdLst>
            <p14:sldId id="428"/>
            <p14:sldId id="429"/>
            <p14:sldId id="430"/>
            <p14:sldId id="470"/>
            <p14:sldId id="355"/>
            <p14:sldId id="356"/>
            <p14:sldId id="363"/>
            <p14:sldId id="358"/>
            <p14:sldId id="357"/>
            <p14:sldId id="422"/>
            <p14:sldId id="459"/>
            <p14:sldId id="453"/>
            <p14:sldId id="454"/>
            <p14:sldId id="469"/>
            <p14:sldId id="361"/>
            <p14:sldId id="365"/>
            <p14:sldId id="364"/>
            <p14:sldId id="367"/>
            <p14:sldId id="368"/>
            <p14:sldId id="370"/>
            <p14:sldId id="371"/>
            <p14:sldId id="369"/>
            <p14:sldId id="423"/>
            <p14:sldId id="460"/>
            <p14:sldId id="449"/>
            <p14:sldId id="450"/>
            <p14:sldId id="468"/>
            <p14:sldId id="387"/>
            <p14:sldId id="372"/>
            <p14:sldId id="376"/>
            <p14:sldId id="374"/>
            <p14:sldId id="375"/>
            <p14:sldId id="377"/>
            <p14:sldId id="378"/>
            <p14:sldId id="379"/>
            <p14:sldId id="424"/>
            <p14:sldId id="394"/>
            <p14:sldId id="381"/>
            <p14:sldId id="461"/>
            <p14:sldId id="445"/>
            <p14:sldId id="446"/>
            <p14:sldId id="467"/>
            <p14:sldId id="425"/>
            <p14:sldId id="393"/>
            <p14:sldId id="384"/>
            <p14:sldId id="385"/>
            <p14:sldId id="395"/>
            <p14:sldId id="418"/>
            <p14:sldId id="388"/>
            <p14:sldId id="392"/>
            <p14:sldId id="397"/>
            <p14:sldId id="427"/>
            <p14:sldId id="402"/>
            <p14:sldId id="403"/>
            <p14:sldId id="405"/>
            <p14:sldId id="398"/>
            <p14:sldId id="404"/>
            <p14:sldId id="406"/>
            <p14:sldId id="407"/>
            <p14:sldId id="409"/>
            <p14:sldId id="462"/>
            <p14:sldId id="441"/>
            <p14:sldId id="442"/>
            <p14:sldId id="466"/>
            <p14:sldId id="411"/>
            <p14:sldId id="416"/>
            <p14:sldId id="419"/>
            <p14:sldId id="463"/>
            <p14:sldId id="437"/>
            <p14:sldId id="438"/>
            <p14:sldId id="457"/>
            <p14:sldId id="458"/>
          </p14:sldIdLst>
        </p14:section>
        <p14:section name="Spécification des fonctions" id="{39D6DCDA-5631-4D9A-B187-6DCD70374C93}">
          <p14:sldIdLst>
            <p14:sldId id="464"/>
            <p14:sldId id="433"/>
            <p14:sldId id="434"/>
            <p14:sldId id="465"/>
            <p14:sldId id="391"/>
            <p14:sldId id="396"/>
            <p14:sldId id="399"/>
            <p14:sldId id="408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6060"/>
    <a:srgbClr val="FFFF00"/>
    <a:srgbClr val="66FF66"/>
    <a:srgbClr val="FF4040"/>
    <a:srgbClr val="FFE0E0"/>
    <a:srgbClr val="FFC0C0"/>
    <a:srgbClr val="FFA0A0"/>
    <a:srgbClr val="FF8080"/>
    <a:srgbClr val="FF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Style à thème 2 - Accentuation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28" autoAdjust="0"/>
    <p:restoredTop sz="94675" autoAdjust="0"/>
  </p:normalViewPr>
  <p:slideViewPr>
    <p:cSldViewPr snapToObjects="1">
      <p:cViewPr varScale="1">
        <p:scale>
          <a:sx n="139" d="100"/>
          <a:sy n="139" d="100"/>
        </p:scale>
        <p:origin x="348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1.0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Feuil1!$B$2:$B$27</c:f>
              <c:numCache>
                <c:formatCode>General</c:formatCode>
                <c:ptCount val="26"/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7C8-4557-BD65-DCBFD878E89F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1.1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Feuil1!$C$2:$C$27</c:f>
              <c:numCache>
                <c:formatCode>General</c:formatCode>
                <c:ptCount val="26"/>
                <c:pt idx="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7C8-4557-BD65-DCBFD878E89F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1.2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Feuil1!$D$2:$D$27</c:f>
              <c:numCache>
                <c:formatCode>General</c:formatCode>
                <c:ptCount val="26"/>
                <c:pt idx="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7C8-4557-BD65-DCBFD878E89F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1.2.1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dLbl>
              <c:idx val="6"/>
              <c:dLblPos val="t"/>
              <c:showLegendKey val="0"/>
              <c:showVal val="1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7C8-4557-BD65-DCBFD878E8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Feuil1!$E$2:$E$27</c:f>
              <c:numCache>
                <c:formatCode>General</c:formatCode>
                <c:ptCount val="26"/>
                <c:pt idx="8">
                  <c:v>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27C8-4557-BD65-DCBFD878E89F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1.3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Feuil1!$F$2:$F$27</c:f>
              <c:numCache>
                <c:formatCode>General</c:formatCode>
                <c:ptCount val="26"/>
                <c:pt idx="1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27C8-4557-BD65-DCBFD878E89F}"/>
            </c:ext>
          </c:extLst>
        </c:ser>
        <c:ser>
          <c:idx val="5"/>
          <c:order val="5"/>
          <c:tx>
            <c:strRef>
              <c:f>Feuil1!$G$1</c:f>
              <c:strCache>
                <c:ptCount val="1"/>
                <c:pt idx="0">
                  <c:v>1.4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Feuil1!$G$2:$G$27</c:f>
              <c:numCache>
                <c:formatCode>General</c:formatCode>
                <c:ptCount val="26"/>
                <c:pt idx="1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27C8-4557-BD65-DCBFD878E89F}"/>
            </c:ext>
          </c:extLst>
        </c:ser>
        <c:ser>
          <c:idx val="6"/>
          <c:order val="6"/>
          <c:tx>
            <c:strRef>
              <c:f>Feuil1!$H$1</c:f>
              <c:strCache>
                <c:ptCount val="1"/>
                <c:pt idx="0">
                  <c:v>1.5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Feuil1!$H$2:$H$27</c:f>
              <c:numCache>
                <c:formatCode>General</c:formatCode>
                <c:ptCount val="26"/>
                <c:pt idx="1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7C8-4557-BD65-DCBFD878E89F}"/>
            </c:ext>
          </c:extLst>
        </c:ser>
        <c:ser>
          <c:idx val="7"/>
          <c:order val="7"/>
          <c:tx>
            <c:strRef>
              <c:f>Feuil1!$I$1</c:f>
              <c:strCache>
                <c:ptCount val="1"/>
                <c:pt idx="0">
                  <c:v>2.0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Feuil1!$I$2:$I$27</c:f>
              <c:numCache>
                <c:formatCode>General</c:formatCode>
                <c:ptCount val="26"/>
                <c:pt idx="1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27C8-4557-BD65-DCBFD878E89F}"/>
            </c:ext>
          </c:extLst>
        </c:ser>
        <c:ser>
          <c:idx val="8"/>
          <c:order val="8"/>
          <c:tx>
            <c:strRef>
              <c:f>Feuil1!$J$1</c:f>
              <c:strCache>
                <c:ptCount val="1"/>
                <c:pt idx="0">
                  <c:v>2.1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Feuil1!$J$2:$J$27</c:f>
              <c:numCache>
                <c:formatCode>General</c:formatCode>
                <c:ptCount val="26"/>
                <c:pt idx="16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27C8-4557-BD65-DCBFD878E89F}"/>
            </c:ext>
          </c:extLst>
        </c:ser>
        <c:ser>
          <c:idx val="9"/>
          <c:order val="9"/>
          <c:tx>
            <c:strRef>
              <c:f>Feuil1!$K$1</c:f>
              <c:strCache>
                <c:ptCount val="1"/>
                <c:pt idx="0">
                  <c:v>3.0</c:v>
                </c:pt>
              </c:strCache>
            </c:strRef>
          </c:tx>
          <c:dPt>
            <c:idx val="16"/>
            <c:marker>
              <c:symbol val="diamond"/>
              <c:size val="7"/>
              <c:spPr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c:spPr>
            </c:marker>
            <c:bubble3D val="0"/>
            <c:spPr>
              <a:ln>
                <a:solidFill>
                  <a:schemeClr val="accent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27C8-4557-BD65-DCBFD878E89F}"/>
              </c:ext>
            </c:extLst>
          </c:dPt>
          <c:dPt>
            <c:idx val="18"/>
            <c:marker>
              <c:symbol val="diamond"/>
              <c:size val="7"/>
              <c:spPr>
                <a:solidFill>
                  <a:schemeClr val="accent1"/>
                </a:solidFill>
                <a:ln>
                  <a:noFill/>
                </a:ln>
              </c:spPr>
            </c:marker>
            <c:bubble3D val="0"/>
            <c:spPr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D-27C8-4557-BD65-DCBFD878E89F}"/>
              </c:ext>
            </c:extLst>
          </c:dPt>
          <c:dLbls>
            <c:dLbl>
              <c:idx val="16"/>
              <c:spPr/>
              <c:txPr>
                <a:bodyPr rot="-5400000" vert="horz"/>
                <a:lstStyle/>
                <a:p>
                  <a:pPr>
                    <a:defRPr/>
                  </a:pPr>
                  <a:endParaRPr lang="fr-FR"/>
                </a:p>
              </c:txPr>
              <c:dLblPos val="t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27C8-4557-BD65-DCBFD878E89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Feuil1!$K$2:$K$27</c:f>
              <c:numCache>
                <c:formatCode>General</c:formatCode>
                <c:ptCount val="26"/>
                <c:pt idx="18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27C8-4557-BD65-DCBFD878E89F}"/>
            </c:ext>
          </c:extLst>
        </c:ser>
        <c:ser>
          <c:idx val="10"/>
          <c:order val="10"/>
          <c:tx>
            <c:strRef>
              <c:f>Feuil1!$L$1</c:f>
              <c:strCache>
                <c:ptCount val="1"/>
                <c:pt idx="0">
                  <c:v>3.1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Feuil1!$L$2:$L$27</c:f>
              <c:numCache>
                <c:formatCode>General</c:formatCode>
                <c:ptCount val="26"/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27C8-4557-BD65-DCBFD878E89F}"/>
            </c:ext>
          </c:extLst>
        </c:ser>
        <c:ser>
          <c:idx val="11"/>
          <c:order val="11"/>
          <c:tx>
            <c:strRef>
              <c:f>Feuil1!$M$1</c:f>
              <c:strCache>
                <c:ptCount val="1"/>
                <c:pt idx="0">
                  <c:v>3.2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Feuil1!$M$2:$M$27</c:f>
              <c:numCache>
                <c:formatCode>General</c:formatCode>
                <c:ptCount val="26"/>
                <c:pt idx="19">
                  <c:v>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27C8-4557-BD65-DCBFD878E89F}"/>
            </c:ext>
          </c:extLst>
        </c:ser>
        <c:ser>
          <c:idx val="12"/>
          <c:order val="12"/>
          <c:tx>
            <c:strRef>
              <c:f>Feuil1!$N$1</c:f>
              <c:strCache>
                <c:ptCount val="1"/>
                <c:pt idx="0">
                  <c:v>3.3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Feuil1!$N$2:$N$27</c:f>
              <c:numCache>
                <c:formatCode>General</c:formatCode>
                <c:ptCount val="26"/>
                <c:pt idx="20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27C8-4557-BD65-DCBFD878E89F}"/>
            </c:ext>
          </c:extLst>
        </c:ser>
        <c:ser>
          <c:idx val="13"/>
          <c:order val="13"/>
          <c:tx>
            <c:strRef>
              <c:f>Feuil1!$O$1</c:f>
              <c:strCache>
                <c:ptCount val="1"/>
                <c:pt idx="0">
                  <c:v>4.0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Feuil1!$O$2:$O$27</c:f>
              <c:numCache>
                <c:formatCode>General</c:formatCode>
                <c:ptCount val="26"/>
                <c:pt idx="20">
                  <c:v>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27C8-4557-BD65-DCBFD878E89F}"/>
            </c:ext>
          </c:extLst>
        </c:ser>
        <c:ser>
          <c:idx val="14"/>
          <c:order val="14"/>
          <c:tx>
            <c:strRef>
              <c:f>Feuil1!$P$1</c:f>
              <c:strCache>
                <c:ptCount val="1"/>
                <c:pt idx="0">
                  <c:v>4.1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Feuil1!$P$2:$P$27</c:f>
              <c:numCache>
                <c:formatCode>General</c:formatCode>
                <c:ptCount val="26"/>
                <c:pt idx="20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27C8-4557-BD65-DCBFD878E89F}"/>
            </c:ext>
          </c:extLst>
        </c:ser>
        <c:ser>
          <c:idx val="15"/>
          <c:order val="15"/>
          <c:tx>
            <c:strRef>
              <c:f>Feuil1!$Q$1</c:f>
              <c:strCache>
                <c:ptCount val="1"/>
                <c:pt idx="0">
                  <c:v>4.2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Feuil1!$Q$2:$Q$27</c:f>
              <c:numCache>
                <c:formatCode>General</c:formatCode>
                <c:ptCount val="26"/>
                <c:pt idx="2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27C8-4557-BD65-DCBFD878E89F}"/>
            </c:ext>
          </c:extLst>
        </c:ser>
        <c:ser>
          <c:idx val="16"/>
          <c:order val="16"/>
          <c:tx>
            <c:strRef>
              <c:f>Feuil1!$R$1</c:f>
              <c:strCache>
                <c:ptCount val="1"/>
                <c:pt idx="0">
                  <c:v>4.3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Feuil1!$R$2:$R$27</c:f>
              <c:numCache>
                <c:formatCode>General</c:formatCode>
                <c:ptCount val="26"/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27C8-4557-BD65-DCBFD878E89F}"/>
            </c:ext>
          </c:extLst>
        </c:ser>
        <c:ser>
          <c:idx val="17"/>
          <c:order val="17"/>
          <c:tx>
            <c:strRef>
              <c:f>Feuil1!$S$1</c:f>
              <c:strCache>
                <c:ptCount val="1"/>
                <c:pt idx="0">
                  <c:v>4.4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Feuil1!$S$2:$S$27</c:f>
              <c:numCache>
                <c:formatCode>General</c:formatCode>
                <c:ptCount val="26"/>
                <c:pt idx="23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27C8-4557-BD65-DCBFD878E89F}"/>
            </c:ext>
          </c:extLst>
        </c:ser>
        <c:ser>
          <c:idx val="18"/>
          <c:order val="18"/>
          <c:tx>
            <c:strRef>
              <c:f>Feuil1!$T$1</c:f>
              <c:strCache>
                <c:ptCount val="1"/>
                <c:pt idx="0">
                  <c:v>4.5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Feuil1!$T$2:$T$27</c:f>
              <c:numCache>
                <c:formatCode>General</c:formatCode>
                <c:ptCount val="26"/>
                <c:pt idx="2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27C8-4557-BD65-DCBFD878E8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930112"/>
        <c:axId val="209931648"/>
      </c:lineChart>
      <c:catAx>
        <c:axId val="209930112"/>
        <c:scaling>
          <c:orientation val="minMax"/>
        </c:scaling>
        <c:delete val="0"/>
        <c:axPos val="b"/>
        <c:majorGridlines/>
        <c:numFmt formatCode="General" sourceLinked="1"/>
        <c:majorTickMark val="none"/>
        <c:minorTickMark val="out"/>
        <c:tickLblPos val="nextTo"/>
        <c:txPr>
          <a:bodyPr rot="-5400000" vert="horz"/>
          <a:lstStyle/>
          <a:p>
            <a:pPr>
              <a:defRPr sz="1200"/>
            </a:pPr>
            <a:endParaRPr lang="fr-FR"/>
          </a:p>
        </c:txPr>
        <c:crossAx val="209931648"/>
        <c:crosses val="autoZero"/>
        <c:auto val="1"/>
        <c:lblAlgn val="ctr"/>
        <c:lblOffset val="100"/>
        <c:tickLblSkip val="5"/>
        <c:tickMarkSkip val="1"/>
        <c:noMultiLvlLbl val="0"/>
      </c:catAx>
      <c:valAx>
        <c:axId val="209931648"/>
        <c:scaling>
          <c:orientation val="minMax"/>
          <c:max val="0.30000000000000004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2099301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1.0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Feuil1!$B$2:$B$27</c:f>
              <c:numCache>
                <c:formatCode>General</c:formatCode>
                <c:ptCount val="26"/>
                <c:pt idx="1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E5D-4078-BBA0-34A5E2EEDEA3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1.1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Feuil1!$C$2:$C$27</c:f>
              <c:numCache>
                <c:formatCode>General</c:formatCode>
                <c:ptCount val="26"/>
                <c:pt idx="1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E5D-4078-BBA0-34A5E2EEDEA3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2.0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Feuil1!$D$2:$D$27</c:f>
              <c:numCache>
                <c:formatCode>General</c:formatCode>
                <c:ptCount val="26"/>
                <c:pt idx="1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E5D-4078-BBA0-34A5E2EEDEA3}"/>
            </c:ext>
          </c:extLst>
        </c:ser>
        <c:ser>
          <c:idx val="3"/>
          <c:order val="3"/>
          <c:tx>
            <c:strRef>
              <c:f>Feuil1!$E$1</c:f>
              <c:strCache>
                <c:ptCount val="1"/>
                <c:pt idx="0">
                  <c:v>3.0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Feuil1!$E$2:$E$27</c:f>
              <c:numCache>
                <c:formatCode>General</c:formatCode>
                <c:ptCount val="26"/>
                <c:pt idx="2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E5D-4078-BBA0-34A5E2EEDEA3}"/>
            </c:ext>
          </c:extLst>
        </c:ser>
        <c:ser>
          <c:idx val="4"/>
          <c:order val="4"/>
          <c:tx>
            <c:strRef>
              <c:f>Feuil1!$F$1</c:f>
              <c:strCache>
                <c:ptCount val="1"/>
                <c:pt idx="0">
                  <c:v>3.1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Feuil1!$F$2:$F$27</c:f>
              <c:numCache>
                <c:formatCode>General</c:formatCode>
                <c:ptCount val="26"/>
                <c:pt idx="2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E5D-4078-BBA0-34A5E2EEDE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989632"/>
        <c:axId val="209991168"/>
      </c:lineChart>
      <c:catAx>
        <c:axId val="209989632"/>
        <c:scaling>
          <c:orientation val="minMax"/>
        </c:scaling>
        <c:delete val="1"/>
        <c:axPos val="b"/>
        <c:majorGridlines/>
        <c:numFmt formatCode="General" sourceLinked="1"/>
        <c:majorTickMark val="none"/>
        <c:minorTickMark val="out"/>
        <c:tickLblPos val="nextTo"/>
        <c:crossAx val="209991168"/>
        <c:crosses val="autoZero"/>
        <c:auto val="1"/>
        <c:lblAlgn val="ctr"/>
        <c:lblOffset val="100"/>
        <c:tickLblSkip val="5"/>
        <c:tickMarkSkip val="1"/>
        <c:noMultiLvlLbl val="0"/>
      </c:catAx>
      <c:valAx>
        <c:axId val="209991168"/>
        <c:scaling>
          <c:orientation val="minMax"/>
          <c:max val="0.30000000000000004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2099896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1.0</c:v>
                </c:pt>
              </c:strCache>
            </c:strRef>
          </c:tx>
          <c:spPr>
            <a:ln>
              <a:noFill/>
            </a:ln>
          </c:spPr>
          <c:marker>
            <c:symbol val="diamond"/>
            <c:size val="7"/>
            <c:spPr>
              <a:solidFill>
                <a:schemeClr val="accent1"/>
              </a:solidFill>
              <a:ln>
                <a:noFill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 sz="1200"/>
                </a:pPr>
                <a:endParaRPr lang="fr-FR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Feuil1!$A$2:$A$27</c:f>
              <c:numCache>
                <c:formatCode>General</c:formatCode>
                <c:ptCount val="26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</c:numCache>
            </c:numRef>
          </c:cat>
          <c:val>
            <c:numRef>
              <c:f>Feuil1!$B$2:$B$27</c:f>
              <c:numCache>
                <c:formatCode>General</c:formatCode>
                <c:ptCount val="26"/>
                <c:pt idx="21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9D6-4C55-BF20-CF76183336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4965888"/>
        <c:axId val="174967424"/>
      </c:lineChart>
      <c:catAx>
        <c:axId val="174965888"/>
        <c:scaling>
          <c:orientation val="minMax"/>
        </c:scaling>
        <c:delete val="1"/>
        <c:axPos val="b"/>
        <c:majorGridlines/>
        <c:numFmt formatCode="General" sourceLinked="1"/>
        <c:majorTickMark val="none"/>
        <c:minorTickMark val="out"/>
        <c:tickLblPos val="nextTo"/>
        <c:crossAx val="174967424"/>
        <c:crosses val="autoZero"/>
        <c:auto val="1"/>
        <c:lblAlgn val="ctr"/>
        <c:lblOffset val="100"/>
        <c:tickLblSkip val="5"/>
        <c:tickMarkSkip val="1"/>
        <c:noMultiLvlLbl val="0"/>
      </c:catAx>
      <c:valAx>
        <c:axId val="174967424"/>
        <c:scaling>
          <c:orientation val="minMax"/>
          <c:max val="0.30000000000000004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1749658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416B94-02DD-49D2-BEB1-249FFA1D77DA}" type="doc">
      <dgm:prSet loTypeId="urn:microsoft.com/office/officeart/2005/8/layout/funnel1" loCatId="process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A7E5E761-82EE-4D9E-9D90-654CCD325E8F}">
      <dgm:prSet phldrT="[Texte]" custT="1"/>
      <dgm:spPr/>
      <dgm:t>
        <a:bodyPr/>
        <a:lstStyle/>
        <a:p>
          <a:r>
            <a:rPr lang="fr-FR" sz="1050" dirty="0" err="1" smtClean="0"/>
            <a:t>Coord</a:t>
          </a:r>
          <a:r>
            <a:rPr lang="fr-FR" sz="1050" dirty="0" smtClean="0"/>
            <a:t>. 3D</a:t>
          </a:r>
          <a:endParaRPr lang="fr-FR" sz="1050" dirty="0"/>
        </a:p>
      </dgm:t>
    </dgm:pt>
    <dgm:pt modelId="{E73CFED5-A677-4238-879A-69BE65A3D229}" type="parTrans" cxnId="{DF0FD933-3B76-411F-8AA2-49C132EB28C1}">
      <dgm:prSet/>
      <dgm:spPr/>
      <dgm:t>
        <a:bodyPr/>
        <a:lstStyle/>
        <a:p>
          <a:endParaRPr lang="fr-FR"/>
        </a:p>
      </dgm:t>
    </dgm:pt>
    <dgm:pt modelId="{2A32D969-05A1-4FE9-A395-8DB271B7FD91}" type="sibTrans" cxnId="{DF0FD933-3B76-411F-8AA2-49C132EB28C1}">
      <dgm:prSet/>
      <dgm:spPr/>
      <dgm:t>
        <a:bodyPr/>
        <a:lstStyle/>
        <a:p>
          <a:endParaRPr lang="fr-FR"/>
        </a:p>
      </dgm:t>
    </dgm:pt>
    <dgm:pt modelId="{3C1E64BF-69F9-4D8F-9F9D-50274CB59002}">
      <dgm:prSet phldrT="[Texte]" custT="1"/>
      <dgm:spPr/>
      <dgm:t>
        <a:bodyPr/>
        <a:lstStyle/>
        <a:p>
          <a:r>
            <a:rPr lang="fr-FR" sz="1050" dirty="0" smtClean="0"/>
            <a:t>Textures</a:t>
          </a:r>
          <a:endParaRPr lang="fr-FR" sz="1050" dirty="0"/>
        </a:p>
      </dgm:t>
    </dgm:pt>
    <dgm:pt modelId="{24C7FF6A-1782-47C1-80D8-3BF15F647EC6}" type="parTrans" cxnId="{4A3FE20E-9A92-4F5E-8ADD-38A03CD92054}">
      <dgm:prSet/>
      <dgm:spPr/>
      <dgm:t>
        <a:bodyPr/>
        <a:lstStyle/>
        <a:p>
          <a:endParaRPr lang="fr-FR"/>
        </a:p>
      </dgm:t>
    </dgm:pt>
    <dgm:pt modelId="{879B115B-2C8B-44A2-8BFC-A4AD7D66FA60}" type="sibTrans" cxnId="{4A3FE20E-9A92-4F5E-8ADD-38A03CD92054}">
      <dgm:prSet/>
      <dgm:spPr/>
      <dgm:t>
        <a:bodyPr/>
        <a:lstStyle/>
        <a:p>
          <a:endParaRPr lang="fr-FR"/>
        </a:p>
      </dgm:t>
    </dgm:pt>
    <dgm:pt modelId="{9ABE231E-8AC1-4D10-89F2-509F1F6B72A6}">
      <dgm:prSet phldrT="[Texte]" custT="1"/>
      <dgm:spPr/>
      <dgm:t>
        <a:bodyPr/>
        <a:lstStyle/>
        <a:p>
          <a:r>
            <a:rPr lang="fr-FR" sz="1050" dirty="0" smtClean="0"/>
            <a:t>Indic</a:t>
          </a:r>
          <a:r>
            <a:rPr lang="fr-FR" sz="1000" dirty="0" smtClean="0"/>
            <a:t>es</a:t>
          </a:r>
          <a:endParaRPr lang="fr-FR" sz="1000" dirty="0"/>
        </a:p>
      </dgm:t>
    </dgm:pt>
    <dgm:pt modelId="{87377B0E-D15C-486F-81A5-8C87624A9E2D}" type="parTrans" cxnId="{4755329A-15D2-453D-ABF4-F71EB082544A}">
      <dgm:prSet/>
      <dgm:spPr/>
      <dgm:t>
        <a:bodyPr/>
        <a:lstStyle/>
        <a:p>
          <a:endParaRPr lang="fr-FR"/>
        </a:p>
      </dgm:t>
    </dgm:pt>
    <dgm:pt modelId="{56FFA808-245C-4040-9214-83F42CBF2303}" type="sibTrans" cxnId="{4755329A-15D2-453D-ABF4-F71EB082544A}">
      <dgm:prSet/>
      <dgm:spPr/>
      <dgm:t>
        <a:bodyPr/>
        <a:lstStyle/>
        <a:p>
          <a:endParaRPr lang="fr-FR"/>
        </a:p>
      </dgm:t>
    </dgm:pt>
    <dgm:pt modelId="{CB87AD7C-8B95-41AA-9BF5-F34341663811}">
      <dgm:prSet phldrT="[Texte]"/>
      <dgm:spPr/>
      <dgm:t>
        <a:bodyPr/>
        <a:lstStyle/>
        <a:p>
          <a:endParaRPr lang="fr-FR" dirty="0"/>
        </a:p>
      </dgm:t>
    </dgm:pt>
    <dgm:pt modelId="{6748D6B1-43D9-4142-8B7F-649C299A931B}" type="parTrans" cxnId="{31B8AB09-509A-46C5-BB93-78C2B730B335}">
      <dgm:prSet/>
      <dgm:spPr/>
      <dgm:t>
        <a:bodyPr/>
        <a:lstStyle/>
        <a:p>
          <a:endParaRPr lang="fr-FR"/>
        </a:p>
      </dgm:t>
    </dgm:pt>
    <dgm:pt modelId="{5E1014E4-73F4-4210-B53C-6FEB11710E32}" type="sibTrans" cxnId="{31B8AB09-509A-46C5-BB93-78C2B730B335}">
      <dgm:prSet/>
      <dgm:spPr/>
      <dgm:t>
        <a:bodyPr/>
        <a:lstStyle/>
        <a:p>
          <a:endParaRPr lang="fr-FR"/>
        </a:p>
      </dgm:t>
    </dgm:pt>
    <dgm:pt modelId="{01913CCC-AD26-4D08-9B58-5F29C2D8C0B6}" type="pres">
      <dgm:prSet presAssocID="{3E416B94-02DD-49D2-BEB1-249FFA1D77DA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7EFAA462-82FF-411E-B576-A804469B66C2}" type="pres">
      <dgm:prSet presAssocID="{3E416B94-02DD-49D2-BEB1-249FFA1D77DA}" presName="ellipse" presStyleLbl="trBgShp" presStyleIdx="0" presStyleCnt="1"/>
      <dgm:spPr/>
      <dgm:t>
        <a:bodyPr/>
        <a:lstStyle/>
        <a:p>
          <a:endParaRPr lang="fr-FR"/>
        </a:p>
      </dgm:t>
    </dgm:pt>
    <dgm:pt modelId="{23617A07-8518-45FD-A10D-5D4781B50D9B}" type="pres">
      <dgm:prSet presAssocID="{3E416B94-02DD-49D2-BEB1-249FFA1D77DA}" presName="arrow1" presStyleLbl="fgShp" presStyleIdx="0" presStyleCnt="1"/>
      <dgm:spPr/>
      <dgm:t>
        <a:bodyPr/>
        <a:lstStyle/>
        <a:p>
          <a:endParaRPr lang="fr-FR"/>
        </a:p>
      </dgm:t>
    </dgm:pt>
    <dgm:pt modelId="{72A06ADF-BB71-40EC-BE30-58797FE2EE99}" type="pres">
      <dgm:prSet presAssocID="{3E416B94-02DD-49D2-BEB1-249FFA1D77DA}" presName="rectangle" presStyleLbl="revTx" presStyleIdx="0" presStyleCnt="1" custLinFactNeighborY="2026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8FE8849-3E1A-49B2-8562-2443027B1C5B}" type="pres">
      <dgm:prSet presAssocID="{3C1E64BF-69F9-4D8F-9F9D-50274CB59002}" presName="item1" presStyleLbl="node1" presStyleIdx="0" presStyleCnt="3" custScaleX="12934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0B50AF5-21F5-4BC0-BCDA-BF737176EF08}" type="pres">
      <dgm:prSet presAssocID="{9ABE231E-8AC1-4D10-89F2-509F1F6B72A6}" presName="item2" presStyleLbl="node1" presStyleIdx="1" presStyleCnt="3" custScaleX="12934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BEC30C7-3920-4B73-8B41-76AC6DC1F443}" type="pres">
      <dgm:prSet presAssocID="{CB87AD7C-8B95-41AA-9BF5-F34341663811}" presName="item3" presStyleLbl="node1" presStyleIdx="2" presStyleCnt="3" custScaleX="129346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C28DD54-6B82-46C2-99BB-28FAD24FF7B4}" type="pres">
      <dgm:prSet presAssocID="{3E416B94-02DD-49D2-BEB1-249FFA1D77DA}" presName="funnel" presStyleLbl="trAlignAcc1" presStyleIdx="0" presStyleCnt="1"/>
      <dgm:spPr/>
      <dgm:t>
        <a:bodyPr/>
        <a:lstStyle/>
        <a:p>
          <a:endParaRPr lang="fr-FR"/>
        </a:p>
      </dgm:t>
    </dgm:pt>
  </dgm:ptLst>
  <dgm:cxnLst>
    <dgm:cxn modelId="{FDAF90D9-BECB-48D5-A734-4C55D0F3CFCD}" type="presOf" srcId="{9ABE231E-8AC1-4D10-89F2-509F1F6B72A6}" destId="{C8FE8849-3E1A-49B2-8562-2443027B1C5B}" srcOrd="0" destOrd="0" presId="urn:microsoft.com/office/officeart/2005/8/layout/funnel1"/>
    <dgm:cxn modelId="{DF0FD933-3B76-411F-8AA2-49C132EB28C1}" srcId="{3E416B94-02DD-49D2-BEB1-249FFA1D77DA}" destId="{A7E5E761-82EE-4D9E-9D90-654CCD325E8F}" srcOrd="0" destOrd="0" parTransId="{E73CFED5-A677-4238-879A-69BE65A3D229}" sibTransId="{2A32D969-05A1-4FE9-A395-8DB271B7FD91}"/>
    <dgm:cxn modelId="{F0129C92-B7E3-4563-953B-2DC7BFA25943}" type="presOf" srcId="{3E416B94-02DD-49D2-BEB1-249FFA1D77DA}" destId="{01913CCC-AD26-4D08-9B58-5F29C2D8C0B6}" srcOrd="0" destOrd="0" presId="urn:microsoft.com/office/officeart/2005/8/layout/funnel1"/>
    <dgm:cxn modelId="{31B8AB09-509A-46C5-BB93-78C2B730B335}" srcId="{3E416B94-02DD-49D2-BEB1-249FFA1D77DA}" destId="{CB87AD7C-8B95-41AA-9BF5-F34341663811}" srcOrd="3" destOrd="0" parTransId="{6748D6B1-43D9-4142-8B7F-649C299A931B}" sibTransId="{5E1014E4-73F4-4210-B53C-6FEB11710E32}"/>
    <dgm:cxn modelId="{38DD8314-E229-469A-BEB7-5142051FA7B1}" type="presOf" srcId="{CB87AD7C-8B95-41AA-9BF5-F34341663811}" destId="{72A06ADF-BB71-40EC-BE30-58797FE2EE99}" srcOrd="0" destOrd="0" presId="urn:microsoft.com/office/officeart/2005/8/layout/funnel1"/>
    <dgm:cxn modelId="{49E724B2-641D-4FFE-AEFA-5AF0AAE40FCE}" type="presOf" srcId="{A7E5E761-82EE-4D9E-9D90-654CCD325E8F}" destId="{5BEC30C7-3920-4B73-8B41-76AC6DC1F443}" srcOrd="0" destOrd="0" presId="urn:microsoft.com/office/officeart/2005/8/layout/funnel1"/>
    <dgm:cxn modelId="{C8286630-2693-4290-8BAD-9D1AE42C5E28}" type="presOf" srcId="{3C1E64BF-69F9-4D8F-9F9D-50274CB59002}" destId="{80B50AF5-21F5-4BC0-BCDA-BF737176EF08}" srcOrd="0" destOrd="0" presId="urn:microsoft.com/office/officeart/2005/8/layout/funnel1"/>
    <dgm:cxn modelId="{4A3FE20E-9A92-4F5E-8ADD-38A03CD92054}" srcId="{3E416B94-02DD-49D2-BEB1-249FFA1D77DA}" destId="{3C1E64BF-69F9-4D8F-9F9D-50274CB59002}" srcOrd="1" destOrd="0" parTransId="{24C7FF6A-1782-47C1-80D8-3BF15F647EC6}" sibTransId="{879B115B-2C8B-44A2-8BFC-A4AD7D66FA60}"/>
    <dgm:cxn modelId="{4755329A-15D2-453D-ABF4-F71EB082544A}" srcId="{3E416B94-02DD-49D2-BEB1-249FFA1D77DA}" destId="{9ABE231E-8AC1-4D10-89F2-509F1F6B72A6}" srcOrd="2" destOrd="0" parTransId="{87377B0E-D15C-486F-81A5-8C87624A9E2D}" sibTransId="{56FFA808-245C-4040-9214-83F42CBF2303}"/>
    <dgm:cxn modelId="{651682BA-7981-422A-BAA6-E2C4712DF9AB}" type="presParOf" srcId="{01913CCC-AD26-4D08-9B58-5F29C2D8C0B6}" destId="{7EFAA462-82FF-411E-B576-A804469B66C2}" srcOrd="0" destOrd="0" presId="urn:microsoft.com/office/officeart/2005/8/layout/funnel1"/>
    <dgm:cxn modelId="{A8C7F034-B989-4FF3-BF09-6DE690B3D941}" type="presParOf" srcId="{01913CCC-AD26-4D08-9B58-5F29C2D8C0B6}" destId="{23617A07-8518-45FD-A10D-5D4781B50D9B}" srcOrd="1" destOrd="0" presId="urn:microsoft.com/office/officeart/2005/8/layout/funnel1"/>
    <dgm:cxn modelId="{63DD48B3-3C80-4846-9387-49EED66D5043}" type="presParOf" srcId="{01913CCC-AD26-4D08-9B58-5F29C2D8C0B6}" destId="{72A06ADF-BB71-40EC-BE30-58797FE2EE99}" srcOrd="2" destOrd="0" presId="urn:microsoft.com/office/officeart/2005/8/layout/funnel1"/>
    <dgm:cxn modelId="{67B4904D-CC97-4053-AE4B-82260AEF9D0E}" type="presParOf" srcId="{01913CCC-AD26-4D08-9B58-5F29C2D8C0B6}" destId="{C8FE8849-3E1A-49B2-8562-2443027B1C5B}" srcOrd="3" destOrd="0" presId="urn:microsoft.com/office/officeart/2005/8/layout/funnel1"/>
    <dgm:cxn modelId="{0A6D3B4B-CE8B-40B8-A26D-8C2FE1BEFC07}" type="presParOf" srcId="{01913CCC-AD26-4D08-9B58-5F29C2D8C0B6}" destId="{80B50AF5-21F5-4BC0-BCDA-BF737176EF08}" srcOrd="4" destOrd="0" presId="urn:microsoft.com/office/officeart/2005/8/layout/funnel1"/>
    <dgm:cxn modelId="{C17A7A89-28EB-4003-8D7B-5FE27D755737}" type="presParOf" srcId="{01913CCC-AD26-4D08-9B58-5F29C2D8C0B6}" destId="{5BEC30C7-3920-4B73-8B41-76AC6DC1F443}" srcOrd="5" destOrd="0" presId="urn:microsoft.com/office/officeart/2005/8/layout/funnel1"/>
    <dgm:cxn modelId="{EB3BA973-46A2-41B5-BBE7-3C92EBFA694E}" type="presParOf" srcId="{01913CCC-AD26-4D08-9B58-5F29C2D8C0B6}" destId="{0C28DD54-6B82-46C2-99BB-28FAD24FF7B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04A3E6-80A2-41C9-A148-195BC4D5DC3B}" type="doc">
      <dgm:prSet loTypeId="urn:microsoft.com/office/officeart/2005/8/layout/vList6" loCatId="process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57B20A84-14A5-4B3A-B043-74200EC54CE0}">
      <dgm:prSet phldrT="[Texte]" custT="1"/>
      <dgm:spPr/>
      <dgm:t>
        <a:bodyPr/>
        <a:lstStyle/>
        <a:p>
          <a:r>
            <a:rPr lang="fr-FR" sz="1100" dirty="0" smtClean="0">
              <a:solidFill>
                <a:schemeClr val="bg1"/>
              </a:solidFill>
            </a:rPr>
            <a:t>VertexShader.cpp</a:t>
          </a:r>
          <a:endParaRPr lang="fr-FR" sz="1100" dirty="0">
            <a:solidFill>
              <a:schemeClr val="bg1"/>
            </a:solidFill>
          </a:endParaRPr>
        </a:p>
      </dgm:t>
    </dgm:pt>
    <dgm:pt modelId="{1D5693E7-46A7-4D96-91F8-15B5BF5C51EF}" type="parTrans" cxnId="{EB6DD229-4E47-4D37-ABF4-F09834307F2A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6C23C2A1-A55F-46CE-A9CE-0235835AEEB1}" type="sibTrans" cxnId="{EB6DD229-4E47-4D37-ABF4-F09834307F2A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E7239058-1358-43C4-B8DC-53E5D2A5A836}">
      <dgm:prSet phldrT="[Texte]" custT="1"/>
      <dgm:spPr/>
      <dgm:t>
        <a:bodyPr/>
        <a:lstStyle/>
        <a:p>
          <a:r>
            <a:rPr lang="fr-FR" sz="1100" smtClean="0">
              <a:solidFill>
                <a:schemeClr val="bg1"/>
              </a:solidFill>
            </a:rPr>
            <a:t>FragmentShader.cpp</a:t>
          </a:r>
          <a:endParaRPr lang="fr-FR" sz="1100" dirty="0">
            <a:solidFill>
              <a:schemeClr val="bg1"/>
            </a:solidFill>
          </a:endParaRPr>
        </a:p>
      </dgm:t>
    </dgm:pt>
    <dgm:pt modelId="{523B79D8-BAF7-44D9-9290-1ED389D6EC3B}" type="parTrans" cxnId="{5751FDA7-1F8B-4413-9E46-E922E1C5FC53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DB86831F-0B8A-4BDD-8A17-E421C8A289D8}" type="sibTrans" cxnId="{5751FDA7-1F8B-4413-9E46-E922E1C5FC53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0E585455-0E9E-419C-ABEF-0BE20C7572A0}">
      <dgm:prSet phldrT="[Texte]"/>
      <dgm:spPr>
        <a:noFill/>
        <a:ln>
          <a:noFill/>
        </a:ln>
      </dgm:spPr>
      <dgm:t>
        <a:bodyPr/>
        <a:lstStyle/>
        <a:p>
          <a:endParaRPr lang="fr-FR" dirty="0">
            <a:solidFill>
              <a:schemeClr val="bg1"/>
            </a:solidFill>
          </a:endParaRPr>
        </a:p>
      </dgm:t>
    </dgm:pt>
    <dgm:pt modelId="{6B8036F3-9A02-4881-BB9B-16D846022B59}" type="parTrans" cxnId="{965E759E-9054-4662-848A-66E469A00697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2EB7D674-FACF-4861-923A-5A581D3B56F3}" type="sibTrans" cxnId="{965E759E-9054-4662-848A-66E469A00697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F2A96BCC-9D1D-48DD-A5DE-4476BA1C7D3C}" type="pres">
      <dgm:prSet presAssocID="{A004A3E6-80A2-41C9-A148-195BC4D5DC3B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96531352-6B10-402E-8E73-063188338E99}" type="pres">
      <dgm:prSet presAssocID="{57B20A84-14A5-4B3A-B043-74200EC54CE0}" presName="linNode" presStyleCnt="0"/>
      <dgm:spPr/>
      <dgm:t>
        <a:bodyPr/>
        <a:lstStyle/>
        <a:p>
          <a:endParaRPr lang="fr-FR"/>
        </a:p>
      </dgm:t>
    </dgm:pt>
    <dgm:pt modelId="{B4351F30-2F77-4FC6-B73E-6430AAC3A236}" type="pres">
      <dgm:prSet presAssocID="{57B20A84-14A5-4B3A-B043-74200EC54CE0}" presName="parentShp" presStyleLbl="node1" presStyleIdx="0" presStyleCnt="3" custScaleX="22069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1393B2F-5AFA-4FAD-91EA-20DEA2D1A0E1}" type="pres">
      <dgm:prSet presAssocID="{57B20A84-14A5-4B3A-B043-74200EC54CE0}" presName="childShp" presStyleLbl="bgAccFollowNode1" presStyleIdx="0" presStyleCnt="3" custScaleX="1954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39F6BC16-818B-4AFA-9CA9-005ED16A42F4}" type="pres">
      <dgm:prSet presAssocID="{6C23C2A1-A55F-46CE-A9CE-0235835AEEB1}" presName="spacing" presStyleCnt="0"/>
      <dgm:spPr/>
      <dgm:t>
        <a:bodyPr/>
        <a:lstStyle/>
        <a:p>
          <a:endParaRPr lang="fr-FR"/>
        </a:p>
      </dgm:t>
    </dgm:pt>
    <dgm:pt modelId="{61A7BEF4-8071-408C-B349-1F25316001A2}" type="pres">
      <dgm:prSet presAssocID="{0E585455-0E9E-419C-ABEF-0BE20C7572A0}" presName="linNode" presStyleCnt="0"/>
      <dgm:spPr/>
      <dgm:t>
        <a:bodyPr/>
        <a:lstStyle/>
        <a:p>
          <a:endParaRPr lang="fr-FR"/>
        </a:p>
      </dgm:t>
    </dgm:pt>
    <dgm:pt modelId="{DF9EF49A-ED95-4EEE-8C6A-F529CDCD1E57}" type="pres">
      <dgm:prSet presAssocID="{0E585455-0E9E-419C-ABEF-0BE20C7572A0}" presName="parentShp" presStyleLbl="node1" presStyleIdx="1" presStyleCnt="3" custScaleY="27487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2508AF3-0B4F-4838-844A-C4862B309315}" type="pres">
      <dgm:prSet presAssocID="{0E585455-0E9E-419C-ABEF-0BE20C7572A0}" presName="childShp" presStyleLbl="bgAccFollowNode1" presStyleIdx="1" presStyleCnt="3" custScaleY="56675">
        <dgm:presLayoutVars>
          <dgm:bulletEnabled val="1"/>
        </dgm:presLayoutVars>
      </dgm:prSet>
      <dgm:spPr>
        <a:noFill/>
        <a:ln>
          <a:noFill/>
        </a:ln>
      </dgm:spPr>
      <dgm:t>
        <a:bodyPr/>
        <a:lstStyle/>
        <a:p>
          <a:endParaRPr lang="fr-FR"/>
        </a:p>
      </dgm:t>
    </dgm:pt>
    <dgm:pt modelId="{18AE9A10-FBA9-4917-91D8-D5E2157CAB93}" type="pres">
      <dgm:prSet presAssocID="{2EB7D674-FACF-4861-923A-5A581D3B56F3}" presName="spacing" presStyleCnt="0"/>
      <dgm:spPr/>
      <dgm:t>
        <a:bodyPr/>
        <a:lstStyle/>
        <a:p>
          <a:endParaRPr lang="fr-FR"/>
        </a:p>
      </dgm:t>
    </dgm:pt>
    <dgm:pt modelId="{5E6DD491-342F-4CE2-9031-A583F413018B}" type="pres">
      <dgm:prSet presAssocID="{E7239058-1358-43C4-B8DC-53E5D2A5A836}" presName="linNode" presStyleCnt="0"/>
      <dgm:spPr/>
      <dgm:t>
        <a:bodyPr/>
        <a:lstStyle/>
        <a:p>
          <a:endParaRPr lang="fr-FR"/>
        </a:p>
      </dgm:t>
    </dgm:pt>
    <dgm:pt modelId="{F8C43EA9-A909-4153-9F1C-67F6C3741791}" type="pres">
      <dgm:prSet presAssocID="{E7239058-1358-43C4-B8DC-53E5D2A5A836}" presName="parentShp" presStyleLbl="node1" presStyleIdx="2" presStyleCnt="3" custScaleX="22069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DA8D8C5-9DB1-4D35-8F19-6E81B6C07109}" type="pres">
      <dgm:prSet presAssocID="{E7239058-1358-43C4-B8DC-53E5D2A5A836}" presName="childShp" presStyleLbl="bgAccFollowNode1" presStyleIdx="2" presStyleCnt="3" custScaleX="1954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EB6DD229-4E47-4D37-ABF4-F09834307F2A}" srcId="{A004A3E6-80A2-41C9-A148-195BC4D5DC3B}" destId="{57B20A84-14A5-4B3A-B043-74200EC54CE0}" srcOrd="0" destOrd="0" parTransId="{1D5693E7-46A7-4D96-91F8-15B5BF5C51EF}" sibTransId="{6C23C2A1-A55F-46CE-A9CE-0235835AEEB1}"/>
    <dgm:cxn modelId="{3FC71C77-8823-4AD9-8E97-056EB3811DCF}" type="presOf" srcId="{E7239058-1358-43C4-B8DC-53E5D2A5A836}" destId="{F8C43EA9-A909-4153-9F1C-67F6C3741791}" srcOrd="0" destOrd="0" presId="urn:microsoft.com/office/officeart/2005/8/layout/vList6"/>
    <dgm:cxn modelId="{34F1B5C9-6F77-478D-BE94-536EB18C317F}" type="presOf" srcId="{57B20A84-14A5-4B3A-B043-74200EC54CE0}" destId="{B4351F30-2F77-4FC6-B73E-6430AAC3A236}" srcOrd="0" destOrd="0" presId="urn:microsoft.com/office/officeart/2005/8/layout/vList6"/>
    <dgm:cxn modelId="{DFCD741C-E8D7-4CA2-AA77-4145FE1489FD}" type="presOf" srcId="{A004A3E6-80A2-41C9-A148-195BC4D5DC3B}" destId="{F2A96BCC-9D1D-48DD-A5DE-4476BA1C7D3C}" srcOrd="0" destOrd="0" presId="urn:microsoft.com/office/officeart/2005/8/layout/vList6"/>
    <dgm:cxn modelId="{8DB50337-C310-4108-B6CA-D4E5DF69CCD7}" type="presOf" srcId="{0E585455-0E9E-419C-ABEF-0BE20C7572A0}" destId="{DF9EF49A-ED95-4EEE-8C6A-F529CDCD1E57}" srcOrd="0" destOrd="0" presId="urn:microsoft.com/office/officeart/2005/8/layout/vList6"/>
    <dgm:cxn modelId="{965E759E-9054-4662-848A-66E469A00697}" srcId="{A004A3E6-80A2-41C9-A148-195BC4D5DC3B}" destId="{0E585455-0E9E-419C-ABEF-0BE20C7572A0}" srcOrd="1" destOrd="0" parTransId="{6B8036F3-9A02-4881-BB9B-16D846022B59}" sibTransId="{2EB7D674-FACF-4861-923A-5A581D3B56F3}"/>
    <dgm:cxn modelId="{5751FDA7-1F8B-4413-9E46-E922E1C5FC53}" srcId="{A004A3E6-80A2-41C9-A148-195BC4D5DC3B}" destId="{E7239058-1358-43C4-B8DC-53E5D2A5A836}" srcOrd="2" destOrd="0" parTransId="{523B79D8-BAF7-44D9-9290-1ED389D6EC3B}" sibTransId="{DB86831F-0B8A-4BDD-8A17-E421C8A289D8}"/>
    <dgm:cxn modelId="{ACDAC3F4-DE0E-449A-B48E-C958996CC023}" type="presParOf" srcId="{F2A96BCC-9D1D-48DD-A5DE-4476BA1C7D3C}" destId="{96531352-6B10-402E-8E73-063188338E99}" srcOrd="0" destOrd="0" presId="urn:microsoft.com/office/officeart/2005/8/layout/vList6"/>
    <dgm:cxn modelId="{C9E6DE74-1231-4297-AB41-D58E81735D6A}" type="presParOf" srcId="{96531352-6B10-402E-8E73-063188338E99}" destId="{B4351F30-2F77-4FC6-B73E-6430AAC3A236}" srcOrd="0" destOrd="0" presId="urn:microsoft.com/office/officeart/2005/8/layout/vList6"/>
    <dgm:cxn modelId="{589C961A-93A3-48FC-B25C-1350D6470047}" type="presParOf" srcId="{96531352-6B10-402E-8E73-063188338E99}" destId="{51393B2F-5AFA-4FAD-91EA-20DEA2D1A0E1}" srcOrd="1" destOrd="0" presId="urn:microsoft.com/office/officeart/2005/8/layout/vList6"/>
    <dgm:cxn modelId="{A0D478E2-B5D3-4058-A2B1-F5A089520476}" type="presParOf" srcId="{F2A96BCC-9D1D-48DD-A5DE-4476BA1C7D3C}" destId="{39F6BC16-818B-4AFA-9CA9-005ED16A42F4}" srcOrd="1" destOrd="0" presId="urn:microsoft.com/office/officeart/2005/8/layout/vList6"/>
    <dgm:cxn modelId="{81441339-DC79-4F89-842C-2650247DCD78}" type="presParOf" srcId="{F2A96BCC-9D1D-48DD-A5DE-4476BA1C7D3C}" destId="{61A7BEF4-8071-408C-B349-1F25316001A2}" srcOrd="2" destOrd="0" presId="urn:microsoft.com/office/officeart/2005/8/layout/vList6"/>
    <dgm:cxn modelId="{DB052ED2-8B3F-44F1-9E7A-779CC60F5548}" type="presParOf" srcId="{61A7BEF4-8071-408C-B349-1F25316001A2}" destId="{DF9EF49A-ED95-4EEE-8C6A-F529CDCD1E57}" srcOrd="0" destOrd="0" presId="urn:microsoft.com/office/officeart/2005/8/layout/vList6"/>
    <dgm:cxn modelId="{35C017A8-0237-4042-A2D3-7B9F966721AB}" type="presParOf" srcId="{61A7BEF4-8071-408C-B349-1F25316001A2}" destId="{72508AF3-0B4F-4838-844A-C4862B309315}" srcOrd="1" destOrd="0" presId="urn:microsoft.com/office/officeart/2005/8/layout/vList6"/>
    <dgm:cxn modelId="{5CD5A519-1E6F-4D16-883F-7D73747E88AD}" type="presParOf" srcId="{F2A96BCC-9D1D-48DD-A5DE-4476BA1C7D3C}" destId="{18AE9A10-FBA9-4917-91D8-D5E2157CAB93}" srcOrd="3" destOrd="0" presId="urn:microsoft.com/office/officeart/2005/8/layout/vList6"/>
    <dgm:cxn modelId="{7D6A3696-4D80-4B13-86B4-2EC5F82765E7}" type="presParOf" srcId="{F2A96BCC-9D1D-48DD-A5DE-4476BA1C7D3C}" destId="{5E6DD491-342F-4CE2-9031-A583F413018B}" srcOrd="4" destOrd="0" presId="urn:microsoft.com/office/officeart/2005/8/layout/vList6"/>
    <dgm:cxn modelId="{A39878C9-F9FF-4816-96D6-8EEB746DBF68}" type="presParOf" srcId="{5E6DD491-342F-4CE2-9031-A583F413018B}" destId="{F8C43EA9-A909-4153-9F1C-67F6C3741791}" srcOrd="0" destOrd="0" presId="urn:microsoft.com/office/officeart/2005/8/layout/vList6"/>
    <dgm:cxn modelId="{87083839-2BD8-4F98-B60E-D39D1E1C7649}" type="presParOf" srcId="{5E6DD491-342F-4CE2-9031-A583F413018B}" destId="{0DA8D8C5-9DB1-4D35-8F19-6E81B6C07109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6F6BB4-E11D-459B-9BB2-286A6B46B4EA}" type="doc">
      <dgm:prSet loTypeId="urn:microsoft.com/office/officeart/2005/8/layout/equation2" loCatId="process" qsTypeId="urn:microsoft.com/office/officeart/2005/8/quickstyle/simple4" qsCatId="simple" csTypeId="urn:microsoft.com/office/officeart/2005/8/colors/colorful3" csCatId="colorful" phldr="1"/>
      <dgm:spPr/>
    </dgm:pt>
    <dgm:pt modelId="{3C0211B3-FE40-43C4-869D-E02949ECBA4D}">
      <dgm:prSet phldrT="[Texte]" custT="1"/>
      <dgm:spPr/>
      <dgm:t>
        <a:bodyPr/>
        <a:lstStyle/>
        <a:p>
          <a:r>
            <a:rPr lang="fr-FR" sz="1100" dirty="0" smtClean="0">
              <a:solidFill>
                <a:schemeClr val="bg1"/>
              </a:solidFill>
            </a:rPr>
            <a:t>VertexShader.obj</a:t>
          </a:r>
          <a:endParaRPr lang="fr-FR" sz="1100" dirty="0">
            <a:solidFill>
              <a:schemeClr val="bg1"/>
            </a:solidFill>
          </a:endParaRPr>
        </a:p>
      </dgm:t>
    </dgm:pt>
    <dgm:pt modelId="{E944946D-67FB-4213-BCE3-171A1892A1A1}" type="parTrans" cxnId="{B52A84EF-1F8D-421D-A233-8CBF1E383BB9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4B6EA80A-E515-4623-BB69-E96E48BB6331}" type="sibTrans" cxnId="{B52A84EF-1F8D-421D-A233-8CBF1E383BB9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36A62ACB-1DB6-46F3-B1D3-FE157411C6A7}">
      <dgm:prSet phldrT="[Texte]" custT="1"/>
      <dgm:spPr/>
      <dgm:t>
        <a:bodyPr/>
        <a:lstStyle/>
        <a:p>
          <a:r>
            <a:rPr lang="fr-FR" sz="1100" smtClean="0">
              <a:solidFill>
                <a:schemeClr val="bg1"/>
              </a:solidFill>
            </a:rPr>
            <a:t>FragmentShader.obj</a:t>
          </a:r>
          <a:endParaRPr lang="fr-FR" sz="1100" dirty="0">
            <a:solidFill>
              <a:schemeClr val="bg1"/>
            </a:solidFill>
          </a:endParaRPr>
        </a:p>
      </dgm:t>
    </dgm:pt>
    <dgm:pt modelId="{5DF73F8A-34EF-47DF-B6D7-62E4A725D2B3}" type="parTrans" cxnId="{8F41C07B-FFEF-45AD-AFE2-F17817D98DF5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CD5E9FBB-4D56-4939-A2EE-1A918A916ECA}" type="sibTrans" cxnId="{8F41C07B-FFEF-45AD-AFE2-F17817D98DF5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FBF98BA4-B7E0-44E3-928C-DAF78BAF5775}">
      <dgm:prSet phldrT="[Texte]" custT="1"/>
      <dgm:spPr/>
      <dgm:t>
        <a:bodyPr/>
        <a:lstStyle/>
        <a:p>
          <a:r>
            <a:rPr lang="fr-FR" sz="1100" smtClean="0">
              <a:solidFill>
                <a:schemeClr val="bg1"/>
              </a:solidFill>
            </a:rPr>
            <a:t>Shader.exe</a:t>
          </a:r>
          <a:endParaRPr lang="fr-FR" sz="1100" dirty="0">
            <a:solidFill>
              <a:schemeClr val="bg1"/>
            </a:solidFill>
          </a:endParaRPr>
        </a:p>
      </dgm:t>
    </dgm:pt>
    <dgm:pt modelId="{8AC0910F-CD6F-48D3-B51B-606133A05587}" type="parTrans" cxnId="{19E16734-E4CC-4C0B-82A6-CC6F8A17C113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F6026B19-887D-46D5-8992-6D0302693227}" type="sibTrans" cxnId="{19E16734-E4CC-4C0B-82A6-CC6F8A17C113}">
      <dgm:prSet/>
      <dgm:spPr/>
      <dgm:t>
        <a:bodyPr/>
        <a:lstStyle/>
        <a:p>
          <a:endParaRPr lang="fr-FR">
            <a:solidFill>
              <a:schemeClr val="bg1"/>
            </a:solidFill>
          </a:endParaRPr>
        </a:p>
      </dgm:t>
    </dgm:pt>
    <dgm:pt modelId="{8C4D6310-E964-49D0-87FC-66BC5F24E2BF}" type="pres">
      <dgm:prSet presAssocID="{7B6F6BB4-E11D-459B-9BB2-286A6B46B4EA}" presName="Name0" presStyleCnt="0">
        <dgm:presLayoutVars>
          <dgm:dir/>
          <dgm:resizeHandles val="exact"/>
        </dgm:presLayoutVars>
      </dgm:prSet>
      <dgm:spPr/>
    </dgm:pt>
    <dgm:pt modelId="{D0F39A6A-0856-4969-A5DA-FD29A0F8FF28}" type="pres">
      <dgm:prSet presAssocID="{7B6F6BB4-E11D-459B-9BB2-286A6B46B4EA}" presName="vNodes" presStyleCnt="0"/>
      <dgm:spPr/>
    </dgm:pt>
    <dgm:pt modelId="{DA186421-4BC6-44F2-9CB4-5CA25EDD6506}" type="pres">
      <dgm:prSet presAssocID="{3C0211B3-FE40-43C4-869D-E02949ECBA4D}" presName="node" presStyleLbl="node1" presStyleIdx="0" presStyleCnt="3" custScaleX="63867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fr-FR"/>
        </a:p>
      </dgm:t>
    </dgm:pt>
    <dgm:pt modelId="{BFE72B96-D211-4639-B887-32F5E532E298}" type="pres">
      <dgm:prSet presAssocID="{4B6EA80A-E515-4623-BB69-E96E48BB6331}" presName="spacerT" presStyleCnt="0"/>
      <dgm:spPr/>
    </dgm:pt>
    <dgm:pt modelId="{74257B8D-FEEC-4456-AF11-A498BABEA4CC}" type="pres">
      <dgm:prSet presAssocID="{4B6EA80A-E515-4623-BB69-E96E48BB6331}" presName="sibTrans" presStyleLbl="sibTrans2D1" presStyleIdx="0" presStyleCnt="2"/>
      <dgm:spPr/>
      <dgm:t>
        <a:bodyPr/>
        <a:lstStyle/>
        <a:p>
          <a:endParaRPr lang="fr-FR"/>
        </a:p>
      </dgm:t>
    </dgm:pt>
    <dgm:pt modelId="{B2D1431E-0EBA-4231-BB3A-6AF1EF7470D7}" type="pres">
      <dgm:prSet presAssocID="{4B6EA80A-E515-4623-BB69-E96E48BB6331}" presName="spacerB" presStyleCnt="0"/>
      <dgm:spPr/>
    </dgm:pt>
    <dgm:pt modelId="{144869DD-293E-44AE-9FC4-8213E98EBCA3}" type="pres">
      <dgm:prSet presAssocID="{36A62ACB-1DB6-46F3-B1D3-FE157411C6A7}" presName="node" presStyleLbl="node1" presStyleIdx="1" presStyleCnt="3" custScaleX="63867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fr-FR"/>
        </a:p>
      </dgm:t>
    </dgm:pt>
    <dgm:pt modelId="{F0BF8B38-7AEF-4B69-9F36-6334E25065E3}" type="pres">
      <dgm:prSet presAssocID="{7B6F6BB4-E11D-459B-9BB2-286A6B46B4EA}" presName="sibTransLast" presStyleLbl="sibTrans2D1" presStyleIdx="1" presStyleCnt="2" custScaleY="304715"/>
      <dgm:spPr/>
      <dgm:t>
        <a:bodyPr/>
        <a:lstStyle/>
        <a:p>
          <a:endParaRPr lang="fr-FR"/>
        </a:p>
      </dgm:t>
    </dgm:pt>
    <dgm:pt modelId="{0467CE04-EB4A-4AA2-8514-E7A92D911F89}" type="pres">
      <dgm:prSet presAssocID="{7B6F6BB4-E11D-459B-9BB2-286A6B46B4EA}" presName="connectorText" presStyleLbl="sibTrans2D1" presStyleIdx="1" presStyleCnt="2"/>
      <dgm:spPr/>
      <dgm:t>
        <a:bodyPr/>
        <a:lstStyle/>
        <a:p>
          <a:endParaRPr lang="fr-FR"/>
        </a:p>
      </dgm:t>
    </dgm:pt>
    <dgm:pt modelId="{A316B812-B056-4910-8455-8CCAF83B640B}" type="pres">
      <dgm:prSet presAssocID="{7B6F6BB4-E11D-459B-9BB2-286A6B46B4EA}" presName="lastNode" presStyleLbl="node1" presStyleIdx="2" presStyleCnt="3" custScaleX="177060" custLinFactX="12259" custLinFactNeighborX="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AF30732-12B2-4A17-ABF6-B72EFA774955}" type="presOf" srcId="{CD5E9FBB-4D56-4939-A2EE-1A918A916ECA}" destId="{F0BF8B38-7AEF-4B69-9F36-6334E25065E3}" srcOrd="0" destOrd="0" presId="urn:microsoft.com/office/officeart/2005/8/layout/equation2"/>
    <dgm:cxn modelId="{19E16734-E4CC-4C0B-82A6-CC6F8A17C113}" srcId="{7B6F6BB4-E11D-459B-9BB2-286A6B46B4EA}" destId="{FBF98BA4-B7E0-44E3-928C-DAF78BAF5775}" srcOrd="2" destOrd="0" parTransId="{8AC0910F-CD6F-48D3-B51B-606133A05587}" sibTransId="{F6026B19-887D-46D5-8992-6D0302693227}"/>
    <dgm:cxn modelId="{6B0B908B-0704-47D6-9657-760FAA1F057E}" type="presOf" srcId="{4B6EA80A-E515-4623-BB69-E96E48BB6331}" destId="{74257B8D-FEEC-4456-AF11-A498BABEA4CC}" srcOrd="0" destOrd="0" presId="urn:microsoft.com/office/officeart/2005/8/layout/equation2"/>
    <dgm:cxn modelId="{9CB214FB-213A-4D44-8DC6-EF5A7E66C5DF}" type="presOf" srcId="{3C0211B3-FE40-43C4-869D-E02949ECBA4D}" destId="{DA186421-4BC6-44F2-9CB4-5CA25EDD6506}" srcOrd="0" destOrd="0" presId="urn:microsoft.com/office/officeart/2005/8/layout/equation2"/>
    <dgm:cxn modelId="{449AE215-648D-425B-A53C-7E2294CE34C7}" type="presOf" srcId="{36A62ACB-1DB6-46F3-B1D3-FE157411C6A7}" destId="{144869DD-293E-44AE-9FC4-8213E98EBCA3}" srcOrd="0" destOrd="0" presId="urn:microsoft.com/office/officeart/2005/8/layout/equation2"/>
    <dgm:cxn modelId="{B52A84EF-1F8D-421D-A233-8CBF1E383BB9}" srcId="{7B6F6BB4-E11D-459B-9BB2-286A6B46B4EA}" destId="{3C0211B3-FE40-43C4-869D-E02949ECBA4D}" srcOrd="0" destOrd="0" parTransId="{E944946D-67FB-4213-BCE3-171A1892A1A1}" sibTransId="{4B6EA80A-E515-4623-BB69-E96E48BB6331}"/>
    <dgm:cxn modelId="{0DCDD2CD-055F-402D-8084-99A76673BD20}" type="presOf" srcId="{FBF98BA4-B7E0-44E3-928C-DAF78BAF5775}" destId="{A316B812-B056-4910-8455-8CCAF83B640B}" srcOrd="0" destOrd="0" presId="urn:microsoft.com/office/officeart/2005/8/layout/equation2"/>
    <dgm:cxn modelId="{3D743A11-2336-49AD-9C6A-1F02D2D6C512}" type="presOf" srcId="{CD5E9FBB-4D56-4939-A2EE-1A918A916ECA}" destId="{0467CE04-EB4A-4AA2-8514-E7A92D911F89}" srcOrd="1" destOrd="0" presId="urn:microsoft.com/office/officeart/2005/8/layout/equation2"/>
    <dgm:cxn modelId="{8F41C07B-FFEF-45AD-AFE2-F17817D98DF5}" srcId="{7B6F6BB4-E11D-459B-9BB2-286A6B46B4EA}" destId="{36A62ACB-1DB6-46F3-B1D3-FE157411C6A7}" srcOrd="1" destOrd="0" parTransId="{5DF73F8A-34EF-47DF-B6D7-62E4A725D2B3}" sibTransId="{CD5E9FBB-4D56-4939-A2EE-1A918A916ECA}"/>
    <dgm:cxn modelId="{B53D6E7F-6AE5-4188-ACE2-94166C5AD80A}" type="presOf" srcId="{7B6F6BB4-E11D-459B-9BB2-286A6B46B4EA}" destId="{8C4D6310-E964-49D0-87FC-66BC5F24E2BF}" srcOrd="0" destOrd="0" presId="urn:microsoft.com/office/officeart/2005/8/layout/equation2"/>
    <dgm:cxn modelId="{B44CE4B9-2E6C-45E3-892B-E9F5A6F01556}" type="presParOf" srcId="{8C4D6310-E964-49D0-87FC-66BC5F24E2BF}" destId="{D0F39A6A-0856-4969-A5DA-FD29A0F8FF28}" srcOrd="0" destOrd="0" presId="urn:microsoft.com/office/officeart/2005/8/layout/equation2"/>
    <dgm:cxn modelId="{43EF54B4-B707-4D25-A537-B42613D9B1B0}" type="presParOf" srcId="{D0F39A6A-0856-4969-A5DA-FD29A0F8FF28}" destId="{DA186421-4BC6-44F2-9CB4-5CA25EDD6506}" srcOrd="0" destOrd="0" presId="urn:microsoft.com/office/officeart/2005/8/layout/equation2"/>
    <dgm:cxn modelId="{ACCCD20A-A290-4FD6-8C7F-1EE9042B4A1E}" type="presParOf" srcId="{D0F39A6A-0856-4969-A5DA-FD29A0F8FF28}" destId="{BFE72B96-D211-4639-B887-32F5E532E298}" srcOrd="1" destOrd="0" presId="urn:microsoft.com/office/officeart/2005/8/layout/equation2"/>
    <dgm:cxn modelId="{914C047D-8834-4B98-8013-849B14415835}" type="presParOf" srcId="{D0F39A6A-0856-4969-A5DA-FD29A0F8FF28}" destId="{74257B8D-FEEC-4456-AF11-A498BABEA4CC}" srcOrd="2" destOrd="0" presId="urn:microsoft.com/office/officeart/2005/8/layout/equation2"/>
    <dgm:cxn modelId="{C655B238-D81D-405E-A659-5F4130C4B5CE}" type="presParOf" srcId="{D0F39A6A-0856-4969-A5DA-FD29A0F8FF28}" destId="{B2D1431E-0EBA-4231-BB3A-6AF1EF7470D7}" srcOrd="3" destOrd="0" presId="urn:microsoft.com/office/officeart/2005/8/layout/equation2"/>
    <dgm:cxn modelId="{E49FBE37-894C-4C06-A534-60D7AB9C4FEA}" type="presParOf" srcId="{D0F39A6A-0856-4969-A5DA-FD29A0F8FF28}" destId="{144869DD-293E-44AE-9FC4-8213E98EBCA3}" srcOrd="4" destOrd="0" presId="urn:microsoft.com/office/officeart/2005/8/layout/equation2"/>
    <dgm:cxn modelId="{CADD5803-70B5-44C6-BBC9-66207D221B77}" type="presParOf" srcId="{8C4D6310-E964-49D0-87FC-66BC5F24E2BF}" destId="{F0BF8B38-7AEF-4B69-9F36-6334E25065E3}" srcOrd="1" destOrd="0" presId="urn:microsoft.com/office/officeart/2005/8/layout/equation2"/>
    <dgm:cxn modelId="{E2E5A576-C368-4EDB-B2C8-008255974455}" type="presParOf" srcId="{F0BF8B38-7AEF-4B69-9F36-6334E25065E3}" destId="{0467CE04-EB4A-4AA2-8514-E7A92D911F89}" srcOrd="0" destOrd="0" presId="urn:microsoft.com/office/officeart/2005/8/layout/equation2"/>
    <dgm:cxn modelId="{C6CF810D-897E-41CE-BE1A-9A7105314E80}" type="presParOf" srcId="{8C4D6310-E964-49D0-87FC-66BC5F24E2BF}" destId="{A316B812-B056-4910-8455-8CCAF83B640B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FAA462-82FF-411E-B576-A804469B66C2}">
      <dsp:nvSpPr>
        <dsp:cNvPr id="0" name=""/>
        <dsp:cNvSpPr/>
      </dsp:nvSpPr>
      <dsp:spPr>
        <a:xfrm>
          <a:off x="1744154" y="96340"/>
          <a:ext cx="1911983" cy="664006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617A07-8518-45FD-A10D-5D4781B50D9B}">
      <dsp:nvSpPr>
        <dsp:cNvPr id="0" name=""/>
        <dsp:cNvSpPr/>
      </dsp:nvSpPr>
      <dsp:spPr>
        <a:xfrm>
          <a:off x="2517840" y="1722267"/>
          <a:ext cx="370539" cy="237145"/>
        </a:xfrm>
        <a:prstGeom prst="downArrow">
          <a:avLst/>
        </a:prstGeom>
        <a:gradFill rotWithShape="0">
          <a:gsLst>
            <a:gs pos="0">
              <a:schemeClr val="accent3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72A06ADF-BB71-40EC-BE30-58797FE2EE99}">
      <dsp:nvSpPr>
        <dsp:cNvPr id="0" name=""/>
        <dsp:cNvSpPr/>
      </dsp:nvSpPr>
      <dsp:spPr>
        <a:xfrm>
          <a:off x="1813815" y="1926805"/>
          <a:ext cx="1778589" cy="4446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600" kern="1200" dirty="0"/>
        </a:p>
      </dsp:txBody>
      <dsp:txXfrm>
        <a:off x="1813815" y="1926805"/>
        <a:ext cx="1778589" cy="444647"/>
      </dsp:txXfrm>
    </dsp:sp>
    <dsp:sp modelId="{C8FE8849-3E1A-49B2-8562-2443027B1C5B}">
      <dsp:nvSpPr>
        <dsp:cNvPr id="0" name=""/>
        <dsp:cNvSpPr/>
      </dsp:nvSpPr>
      <dsp:spPr>
        <a:xfrm>
          <a:off x="2341421" y="811629"/>
          <a:ext cx="862700" cy="66697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50" kern="1200" dirty="0" smtClean="0"/>
            <a:t>Indic</a:t>
          </a:r>
          <a:r>
            <a:rPr lang="fr-FR" sz="1000" kern="1200" dirty="0" smtClean="0"/>
            <a:t>es</a:t>
          </a:r>
          <a:endParaRPr lang="fr-FR" sz="1000" kern="1200" dirty="0"/>
        </a:p>
      </dsp:txBody>
      <dsp:txXfrm>
        <a:off x="2467760" y="909305"/>
        <a:ext cx="610022" cy="471619"/>
      </dsp:txXfrm>
    </dsp:sp>
    <dsp:sp modelId="{80B50AF5-21F5-4BC0-BCDA-BF737176EF08}">
      <dsp:nvSpPr>
        <dsp:cNvPr id="0" name=""/>
        <dsp:cNvSpPr/>
      </dsp:nvSpPr>
      <dsp:spPr>
        <a:xfrm>
          <a:off x="1864166" y="311253"/>
          <a:ext cx="862700" cy="666971"/>
        </a:xfrm>
        <a:prstGeom prst="ellipse">
          <a:avLst/>
        </a:prstGeom>
        <a:gradFill rotWithShape="0">
          <a:gsLst>
            <a:gs pos="0">
              <a:schemeClr val="accent3">
                <a:hueOff val="2454"/>
                <a:satOff val="0"/>
                <a:lumOff val="-1765"/>
                <a:alphaOff val="0"/>
                <a:shade val="51000"/>
                <a:satMod val="130000"/>
              </a:schemeClr>
            </a:gs>
            <a:gs pos="80000">
              <a:schemeClr val="accent3">
                <a:hueOff val="2454"/>
                <a:satOff val="0"/>
                <a:lumOff val="-1765"/>
                <a:alphaOff val="0"/>
                <a:shade val="93000"/>
                <a:satMod val="130000"/>
              </a:schemeClr>
            </a:gs>
            <a:gs pos="100000">
              <a:schemeClr val="accent3">
                <a:hueOff val="2454"/>
                <a:satOff val="0"/>
                <a:lumOff val="-176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50" kern="1200" dirty="0" smtClean="0"/>
            <a:t>Textures</a:t>
          </a:r>
          <a:endParaRPr lang="fr-FR" sz="1050" kern="1200" dirty="0"/>
        </a:p>
      </dsp:txBody>
      <dsp:txXfrm>
        <a:off x="1990505" y="408929"/>
        <a:ext cx="610022" cy="471619"/>
      </dsp:txXfrm>
    </dsp:sp>
    <dsp:sp modelId="{5BEC30C7-3920-4B73-8B41-76AC6DC1F443}">
      <dsp:nvSpPr>
        <dsp:cNvPr id="0" name=""/>
        <dsp:cNvSpPr/>
      </dsp:nvSpPr>
      <dsp:spPr>
        <a:xfrm>
          <a:off x="2545959" y="149994"/>
          <a:ext cx="862700" cy="666971"/>
        </a:xfrm>
        <a:prstGeom prst="ellipse">
          <a:avLst/>
        </a:prstGeom>
        <a:gradFill rotWithShape="0">
          <a:gsLst>
            <a:gs pos="0">
              <a:schemeClr val="accent3">
                <a:hueOff val="4908"/>
                <a:satOff val="0"/>
                <a:lumOff val="-3529"/>
                <a:alphaOff val="0"/>
                <a:shade val="51000"/>
                <a:satMod val="130000"/>
              </a:schemeClr>
            </a:gs>
            <a:gs pos="80000">
              <a:schemeClr val="accent3">
                <a:hueOff val="4908"/>
                <a:satOff val="0"/>
                <a:lumOff val="-3529"/>
                <a:alphaOff val="0"/>
                <a:shade val="93000"/>
                <a:satMod val="130000"/>
              </a:schemeClr>
            </a:gs>
            <a:gs pos="100000">
              <a:schemeClr val="accent3">
                <a:hueOff val="4908"/>
                <a:satOff val="0"/>
                <a:lumOff val="-35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050" kern="1200" dirty="0" err="1" smtClean="0"/>
            <a:t>Coord</a:t>
          </a:r>
          <a:r>
            <a:rPr lang="fr-FR" sz="1050" kern="1200" dirty="0" smtClean="0"/>
            <a:t>. 3D</a:t>
          </a:r>
          <a:endParaRPr lang="fr-FR" sz="1050" kern="1200" dirty="0"/>
        </a:p>
      </dsp:txBody>
      <dsp:txXfrm>
        <a:off x="2672298" y="247670"/>
        <a:ext cx="610022" cy="471619"/>
      </dsp:txXfrm>
    </dsp:sp>
    <dsp:sp modelId="{0C28DD54-6B82-46C2-99BB-28FAD24FF7B4}">
      <dsp:nvSpPr>
        <dsp:cNvPr id="0" name=""/>
        <dsp:cNvSpPr/>
      </dsp:nvSpPr>
      <dsp:spPr>
        <a:xfrm>
          <a:off x="1665599" y="14821"/>
          <a:ext cx="2075021" cy="1660017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93B2F-5AFA-4FAD-91EA-20DEA2D1A0E1}">
      <dsp:nvSpPr>
        <dsp:cNvPr id="0" name=""/>
        <dsp:cNvSpPr/>
      </dsp:nvSpPr>
      <dsp:spPr>
        <a:xfrm>
          <a:off x="1950723" y="123"/>
          <a:ext cx="259076" cy="302865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51F30-2F77-4FC6-B73E-6430AAC3A236}">
      <dsp:nvSpPr>
        <dsp:cNvPr id="0" name=""/>
        <dsp:cNvSpPr/>
      </dsp:nvSpPr>
      <dsp:spPr>
        <a:xfrm>
          <a:off x="0" y="123"/>
          <a:ext cx="1950723" cy="30286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solidFill>
                <a:schemeClr val="bg1"/>
              </a:solidFill>
            </a:rPr>
            <a:t>VertexShader.cpp</a:t>
          </a:r>
          <a:endParaRPr lang="fr-FR" sz="1100" kern="1200" dirty="0">
            <a:solidFill>
              <a:schemeClr val="bg1"/>
            </a:solidFill>
          </a:endParaRPr>
        </a:p>
      </dsp:txBody>
      <dsp:txXfrm>
        <a:off x="14785" y="14908"/>
        <a:ext cx="1921153" cy="273295"/>
      </dsp:txXfrm>
    </dsp:sp>
    <dsp:sp modelId="{72508AF3-0B4F-4838-844A-C4862B309315}">
      <dsp:nvSpPr>
        <dsp:cNvPr id="0" name=""/>
        <dsp:cNvSpPr/>
      </dsp:nvSpPr>
      <dsp:spPr>
        <a:xfrm>
          <a:off x="883920" y="333275"/>
          <a:ext cx="1325880" cy="171648"/>
        </a:xfrm>
        <a:prstGeom prst="rightArrow">
          <a:avLst>
            <a:gd name="adj1" fmla="val 75000"/>
            <a:gd name="adj2" fmla="val 50000"/>
          </a:avLst>
        </a:pr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9EF49A-ED95-4EEE-8C6A-F529CDCD1E57}">
      <dsp:nvSpPr>
        <dsp:cNvPr id="0" name=""/>
        <dsp:cNvSpPr/>
      </dsp:nvSpPr>
      <dsp:spPr>
        <a:xfrm>
          <a:off x="0" y="377475"/>
          <a:ext cx="883920" cy="83248"/>
        </a:xfrm>
        <a:prstGeom prst="round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19050" bIns="952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 dirty="0">
            <a:solidFill>
              <a:schemeClr val="bg1"/>
            </a:solidFill>
          </a:endParaRPr>
        </a:p>
      </dsp:txBody>
      <dsp:txXfrm>
        <a:off x="4064" y="381539"/>
        <a:ext cx="875792" cy="75120"/>
      </dsp:txXfrm>
    </dsp:sp>
    <dsp:sp modelId="{0DA8D8C5-9DB1-4D35-8F19-6E81B6C07109}">
      <dsp:nvSpPr>
        <dsp:cNvPr id="0" name=""/>
        <dsp:cNvSpPr/>
      </dsp:nvSpPr>
      <dsp:spPr>
        <a:xfrm>
          <a:off x="1950723" y="535210"/>
          <a:ext cx="259076" cy="302865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40357"/>
            <a:satOff val="0"/>
            <a:lumOff val="-1076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40357"/>
              <a:satOff val="0"/>
              <a:lumOff val="-10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43EA9-A909-4153-9F1C-67F6C3741791}">
      <dsp:nvSpPr>
        <dsp:cNvPr id="0" name=""/>
        <dsp:cNvSpPr/>
      </dsp:nvSpPr>
      <dsp:spPr>
        <a:xfrm>
          <a:off x="0" y="535210"/>
          <a:ext cx="1950723" cy="302865"/>
        </a:xfrm>
        <a:prstGeom prst="roundRect">
          <a:avLst/>
        </a:prstGeom>
        <a:gradFill rotWithShape="0">
          <a:gsLst>
            <a:gs pos="0">
              <a:schemeClr val="accent3">
                <a:hueOff val="4908"/>
                <a:satOff val="0"/>
                <a:lumOff val="-3529"/>
                <a:alphaOff val="0"/>
                <a:shade val="51000"/>
                <a:satMod val="130000"/>
              </a:schemeClr>
            </a:gs>
            <a:gs pos="80000">
              <a:schemeClr val="accent3">
                <a:hueOff val="4908"/>
                <a:satOff val="0"/>
                <a:lumOff val="-3529"/>
                <a:alphaOff val="0"/>
                <a:shade val="93000"/>
                <a:satMod val="130000"/>
              </a:schemeClr>
            </a:gs>
            <a:gs pos="100000">
              <a:schemeClr val="accent3">
                <a:hueOff val="4908"/>
                <a:satOff val="0"/>
                <a:lumOff val="-35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smtClean="0">
              <a:solidFill>
                <a:schemeClr val="bg1"/>
              </a:solidFill>
            </a:rPr>
            <a:t>FragmentShader.cpp</a:t>
          </a:r>
          <a:endParaRPr lang="fr-FR" sz="1100" kern="1200" dirty="0">
            <a:solidFill>
              <a:schemeClr val="bg1"/>
            </a:solidFill>
          </a:endParaRPr>
        </a:p>
      </dsp:txBody>
      <dsp:txXfrm>
        <a:off x="14785" y="549995"/>
        <a:ext cx="1921153" cy="2732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86421-4BC6-44F2-9CB4-5CA25EDD6506}">
      <dsp:nvSpPr>
        <dsp:cNvPr id="0" name=""/>
        <dsp:cNvSpPr/>
      </dsp:nvSpPr>
      <dsp:spPr>
        <a:xfrm>
          <a:off x="182076" y="74"/>
          <a:ext cx="1951734" cy="30559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dirty="0" smtClean="0">
              <a:solidFill>
                <a:schemeClr val="bg1"/>
              </a:solidFill>
            </a:rPr>
            <a:t>VertexShader.obj</a:t>
          </a:r>
          <a:endParaRPr lang="fr-FR" sz="1100" kern="1200" dirty="0">
            <a:solidFill>
              <a:schemeClr val="bg1"/>
            </a:solidFill>
          </a:endParaRPr>
        </a:p>
      </dsp:txBody>
      <dsp:txXfrm>
        <a:off x="196994" y="14992"/>
        <a:ext cx="1921898" cy="275754"/>
      </dsp:txXfrm>
    </dsp:sp>
    <dsp:sp modelId="{74257B8D-FEEC-4456-AF11-A498BABEA4CC}">
      <dsp:nvSpPr>
        <dsp:cNvPr id="0" name=""/>
        <dsp:cNvSpPr/>
      </dsp:nvSpPr>
      <dsp:spPr>
        <a:xfrm>
          <a:off x="1069322" y="330478"/>
          <a:ext cx="177242" cy="177242"/>
        </a:xfrm>
        <a:prstGeom prst="mathPlus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500" kern="1200">
            <a:solidFill>
              <a:schemeClr val="bg1"/>
            </a:solidFill>
          </a:endParaRPr>
        </a:p>
      </dsp:txBody>
      <dsp:txXfrm>
        <a:off x="1092815" y="398255"/>
        <a:ext cx="130256" cy="41688"/>
      </dsp:txXfrm>
    </dsp:sp>
    <dsp:sp modelId="{144869DD-293E-44AE-9FC4-8213E98EBCA3}">
      <dsp:nvSpPr>
        <dsp:cNvPr id="0" name=""/>
        <dsp:cNvSpPr/>
      </dsp:nvSpPr>
      <dsp:spPr>
        <a:xfrm>
          <a:off x="182076" y="532535"/>
          <a:ext cx="1951734" cy="305590"/>
        </a:xfrm>
        <a:prstGeom prst="roundRect">
          <a:avLst/>
        </a:prstGeom>
        <a:gradFill rotWithShape="0">
          <a:gsLst>
            <a:gs pos="0">
              <a:schemeClr val="accent3">
                <a:hueOff val="2454"/>
                <a:satOff val="0"/>
                <a:lumOff val="-1765"/>
                <a:alphaOff val="0"/>
                <a:shade val="51000"/>
                <a:satMod val="130000"/>
              </a:schemeClr>
            </a:gs>
            <a:gs pos="80000">
              <a:schemeClr val="accent3">
                <a:hueOff val="2454"/>
                <a:satOff val="0"/>
                <a:lumOff val="-1765"/>
                <a:alphaOff val="0"/>
                <a:shade val="93000"/>
                <a:satMod val="130000"/>
              </a:schemeClr>
            </a:gs>
            <a:gs pos="100000">
              <a:schemeClr val="accent3">
                <a:hueOff val="2454"/>
                <a:satOff val="0"/>
                <a:lumOff val="-176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smtClean="0">
              <a:solidFill>
                <a:schemeClr val="bg1"/>
              </a:solidFill>
            </a:rPr>
            <a:t>FragmentShader.obj</a:t>
          </a:r>
          <a:endParaRPr lang="fr-FR" sz="1100" kern="1200" dirty="0">
            <a:solidFill>
              <a:schemeClr val="bg1"/>
            </a:solidFill>
          </a:endParaRPr>
        </a:p>
      </dsp:txBody>
      <dsp:txXfrm>
        <a:off x="196994" y="547453"/>
        <a:ext cx="1921898" cy="275754"/>
      </dsp:txXfrm>
    </dsp:sp>
    <dsp:sp modelId="{F0BF8B38-7AEF-4B69-9F36-6334E25065E3}">
      <dsp:nvSpPr>
        <dsp:cNvPr id="0" name=""/>
        <dsp:cNvSpPr/>
      </dsp:nvSpPr>
      <dsp:spPr>
        <a:xfrm>
          <a:off x="2225168" y="245900"/>
          <a:ext cx="193678" cy="346399"/>
        </a:xfrm>
        <a:prstGeom prst="rightArrow">
          <a:avLst>
            <a:gd name="adj1" fmla="val 60000"/>
            <a:gd name="adj2" fmla="val 5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500" kern="1200">
            <a:solidFill>
              <a:schemeClr val="bg1"/>
            </a:solidFill>
          </a:endParaRPr>
        </a:p>
      </dsp:txBody>
      <dsp:txXfrm>
        <a:off x="2225168" y="315180"/>
        <a:ext cx="135575" cy="207839"/>
      </dsp:txXfrm>
    </dsp:sp>
    <dsp:sp modelId="{A316B812-B056-4910-8455-8CCAF83B640B}">
      <dsp:nvSpPr>
        <dsp:cNvPr id="0" name=""/>
        <dsp:cNvSpPr/>
      </dsp:nvSpPr>
      <dsp:spPr>
        <a:xfrm>
          <a:off x="2499242" y="113509"/>
          <a:ext cx="1082157" cy="611181"/>
        </a:xfrm>
        <a:prstGeom prst="ellipse">
          <a:avLst/>
        </a:prstGeom>
        <a:gradFill rotWithShape="0">
          <a:gsLst>
            <a:gs pos="0">
              <a:schemeClr val="accent3">
                <a:hueOff val="4908"/>
                <a:satOff val="0"/>
                <a:lumOff val="-3529"/>
                <a:alphaOff val="0"/>
                <a:shade val="51000"/>
                <a:satMod val="130000"/>
              </a:schemeClr>
            </a:gs>
            <a:gs pos="80000">
              <a:schemeClr val="accent3">
                <a:hueOff val="4908"/>
                <a:satOff val="0"/>
                <a:lumOff val="-3529"/>
                <a:alphaOff val="0"/>
                <a:shade val="93000"/>
                <a:satMod val="130000"/>
              </a:schemeClr>
            </a:gs>
            <a:gs pos="100000">
              <a:schemeClr val="accent3">
                <a:hueOff val="4908"/>
                <a:satOff val="0"/>
                <a:lumOff val="-352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kern="1200" smtClean="0">
              <a:solidFill>
                <a:schemeClr val="bg1"/>
              </a:solidFill>
            </a:rPr>
            <a:t>Shader.exe</a:t>
          </a:r>
          <a:endParaRPr lang="fr-FR" sz="1100" kern="1200" dirty="0">
            <a:solidFill>
              <a:schemeClr val="bg1"/>
            </a:solidFill>
          </a:endParaRPr>
        </a:p>
      </dsp:txBody>
      <dsp:txXfrm>
        <a:off x="2657720" y="203014"/>
        <a:ext cx="765201" cy="432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63FA895-FDAD-4754-B94F-19C6A070BB56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95221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944FD94C-5FEA-41E7-8784-DCAA495F71ED}" type="slidenum">
              <a:rPr lang="fr-FR" smtClean="0"/>
              <a:pPr eaLnBrk="1" hangingPunct="1"/>
              <a:t>2</a:t>
            </a:fld>
            <a:endParaRPr lang="fr-FR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3FA895-FDAD-4754-B94F-19C6A070BB56}" type="slidenum">
              <a:rPr lang="fr-FR" smtClean="0"/>
              <a:pPr>
                <a:defRPr/>
              </a:pPr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2910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46" y="797290"/>
            <a:ext cx="9142854" cy="19054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0" y="4683917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/>
          <a:lstStyle>
            <a:lvl1pPr marL="0" indent="0" algn="ctr">
              <a:buFontTx/>
              <a:buNone/>
              <a:defRPr i="0">
                <a:solidFill>
                  <a:schemeClr val="accent1"/>
                </a:solidFill>
                <a:latin typeface="Segoe UI" panose="020B0502040204020203" pitchFamily="34" charset="0"/>
                <a:ea typeface="Microsoft Sans Serif" panose="020B0604020202020204" pitchFamily="34" charset="0"/>
                <a:cs typeface="Segoe UI" panose="020B0502040204020203" pitchFamily="34" charset="0"/>
              </a:defRPr>
            </a:lvl1pPr>
          </a:lstStyle>
          <a:p>
            <a:r>
              <a:rPr lang="fr-FR" smtClean="0"/>
              <a:t>Modifier le style des sous-titres du masque</a:t>
            </a:r>
            <a:endParaRPr lang="fr-FR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smtClean="0"/>
              <a:t>Benjamin ALBOUY-KISSI</a:t>
            </a:r>
            <a:endParaRPr lang="fr-FR"/>
          </a:p>
        </p:txBody>
      </p:sp>
      <p:sp>
        <p:nvSpPr>
          <p:cNvPr id="11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 lIns="91440" tIns="45720" rIns="91440" bIns="45720" anchor="ctr"/>
          <a:lstStyle>
            <a:lvl1pPr algn="r">
              <a:defRPr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E29B179D-BDEF-4DE9-AA51-2946C12E89D1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362200" y="800100"/>
            <a:ext cx="6096000" cy="1902619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 dirty="0"/>
          </a:p>
        </p:txBody>
      </p:sp>
      <p:pic>
        <p:nvPicPr>
          <p:cNvPr id="22" name="Image 2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3" y="1321379"/>
            <a:ext cx="20574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3376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Benjamin ALBOUY-KISSI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7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376638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2872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40000" y="1085850"/>
            <a:ext cx="3351600" cy="3829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Benjamin ALBOUY-KISSI</a:t>
            </a:r>
            <a:endParaRPr lang="fr-FR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90EDA0EA-D1F2-473E-9E1B-BCDAC4F8C09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216446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72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2872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640000" y="1087200"/>
            <a:ext cx="33516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640000" y="1567022"/>
            <a:ext cx="3351600" cy="33478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Benjamin ALBOUY-KISSI</a:t>
            </a:r>
            <a:endParaRPr lang="fr-FR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52624493-78BC-4791-8F3F-CAD894FFE489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152400" y="342900"/>
            <a:ext cx="8839200" cy="685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5246917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Benjamin ALBOUY-KISSI</a:t>
            </a:r>
            <a:endParaRPr lang="fr-F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69229569-A0DB-4F10-BDCE-6ACF3B489DC3}" type="slidenum">
              <a:rPr lang="fr-FR" smtClean="0"/>
              <a:pPr>
                <a:defRPr/>
              </a:pPr>
              <a:t>‹N°›</a:t>
            </a:fld>
            <a:endParaRPr lang="fr-FR" dirty="0"/>
          </a:p>
        </p:txBody>
      </p:sp>
      <p:sp>
        <p:nvSpPr>
          <p:cNvPr id="6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1588" y="1085850"/>
            <a:ext cx="2284412" cy="3829050"/>
          </a:xfr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1pPr>
            <a:lvl2pPr marL="180975" indent="0">
              <a:buFontTx/>
              <a:buNone/>
              <a:defRPr sz="14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2pPr>
            <a:lvl3pPr marL="355600" indent="0">
              <a:buFontTx/>
              <a:buNone/>
              <a:defRPr sz="12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3pPr>
            <a:lvl4pPr marL="536575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4pPr>
            <a:lvl5pPr marL="717550" indent="0">
              <a:buFontTx/>
              <a:buNone/>
              <a:defRPr sz="1100">
                <a:solidFill>
                  <a:schemeClr val="accent6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623783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Benjamin ALBOUY-KISSI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342F6858-B3CC-480A-A387-15848A990E1A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33723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mtClean="0"/>
              <a:t>Benjamin ALBOUY-KISSI</a:t>
            </a:r>
            <a:endParaRPr lang="fr-FR" dirty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 style du titre</a:t>
            </a:r>
            <a:endParaRPr lang="fr-FR" dirty="0" smtClean="0"/>
          </a:p>
        </p:txBody>
      </p:sp>
      <p:sp>
        <p:nvSpPr>
          <p:cNvPr id="6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65737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 smtClean="0"/>
          </a:p>
        </p:txBody>
      </p:sp>
      <p:sp>
        <p:nvSpPr>
          <p:cNvPr id="7" name="Rectangle 7"/>
          <p:cNvSpPr>
            <a:spLocks noGrp="1" noChangeArrowheads="1"/>
          </p:cNvSpPr>
          <p:nvPr>
            <p:ph idx="12"/>
          </p:nvPr>
        </p:nvSpPr>
        <p:spPr bwMode="auto">
          <a:xfrm>
            <a:off x="4599600" y="1657350"/>
            <a:ext cx="4392000" cy="325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 noChangeArrowheads="1"/>
          </p:cNvSpPr>
          <p:nvPr>
            <p:ph idx="13" hasCustomPrompt="1"/>
          </p:nvPr>
        </p:nvSpPr>
        <p:spPr bwMode="auto">
          <a:xfrm>
            <a:off x="152400" y="1085870"/>
            <a:ext cx="8839200" cy="57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57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800100" indent="-342900">
              <a:buClr>
                <a:schemeClr val="tx1">
                  <a:lumMod val="50000"/>
                </a:schemeClr>
              </a:buClr>
              <a:buFont typeface="+mj-lt"/>
              <a:buAutoNum type="alphaUcPeriod"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2001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573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114550" indent="-285750">
              <a:buFontTx/>
              <a:buBlip>
                <a:blip r:embed="rId2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612599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146" y="4914920"/>
            <a:ext cx="2284854" cy="2286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362200" y="4914900"/>
            <a:ext cx="67056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fr-FR" smtClean="0"/>
              <a:t>Benjamin ALBOUY-KISSI</a:t>
            </a:r>
            <a:endParaRPr lang="fr-FR" dirty="0"/>
          </a:p>
        </p:txBody>
      </p:sp>
      <p:sp>
        <p:nvSpPr>
          <p:cNvPr id="21" name="Rectangle 7"/>
          <p:cNvSpPr>
            <a:spLocks noGrp="1" noChangeArrowheads="1"/>
          </p:cNvSpPr>
          <p:nvPr>
            <p:ph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 smtClean="0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Modifiez le style du titre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12055701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 style du titre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4800" y="1085850"/>
            <a:ext cx="67068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smtClean="0"/>
              <a:t>Benjamin ALBOUY-KISSI</a:t>
            </a:r>
            <a:endParaRPr lang="fr-FR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3117"/>
            <a:ext cx="762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964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</p:sldLayoutIdLst>
  <p:transition>
    <p:wipe/>
  </p:transition>
  <p:timing>
    <p:tnLst>
      <p:par>
        <p:cTn id="1" dur="indefinite" restart="never" nodeType="tmRoot"/>
      </p:par>
    </p:tnLst>
  </p:timing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11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11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11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12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15/01/2019</a:t>
            </a:fld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42900"/>
            <a:ext cx="8839200" cy="68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 style du titre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085850"/>
            <a:ext cx="88392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3117"/>
            <a:ext cx="762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946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</p:sldLayoutIdLst>
  <p:transition>
    <p:wipe/>
  </p:transition>
  <p:timing>
    <p:tnLst>
      <p:par>
        <p:cTn id="1" dur="indefinite" restart="never" nodeType="tmRoot"/>
      </p:par>
    </p:tnLst>
  </p:timing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23900" indent="-26670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SzPct val="100000"/>
        <a:buFont typeface="+mj-lt"/>
        <a:buAutoNum type="alphaUcPeriod"/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7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7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8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1618" y="4811316"/>
            <a:ext cx="371475" cy="275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fr-FR" sz="120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algn="ctr"/>
            <a:fld id="{41DCBAB5-3472-4D0D-B319-6792A5D99B23}" type="slidenum">
              <a:rPr lang="fr-FR" smtClean="0"/>
              <a:pPr algn="ctr"/>
              <a:t>‹N°›</a:t>
            </a:fld>
            <a:endParaRPr lang="fr-FR" dirty="0"/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6" y="4914920"/>
            <a:ext cx="228365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lang="fr-FR" sz="12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907BFCD-BAFC-4326-AD69-930A9FA2BEE1}" type="datetime1">
              <a:rPr lang="fr-FR" smtClean="0"/>
              <a:t>15/01/2019</a:t>
            </a:fld>
            <a:endParaRPr lang="fr-FR" dirty="0"/>
          </a:p>
        </p:txBody>
      </p:sp>
      <p:sp>
        <p:nvSpPr>
          <p:cNvPr id="6153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0" y="4914920"/>
            <a:ext cx="6445617" cy="228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3117"/>
            <a:ext cx="762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92891"/>
      </p:ext>
    </p:extLst>
  </p:cSld>
  <p:clrMap bg1="dk1" tx1="lt1" bg2="dk2" tx2="lt2" accent1="accent1" accent2="accent2" accent3="accent3" accent4="accent4" accent5="accent5" accent6="accent6" hlink="hlink" folHlink="folHlink"/>
  <p:transition>
    <p:wipe/>
  </p:transition>
  <p:timing>
    <p:tnLst>
      <p:par>
        <p:cTn id="1" dur="indefinite" restart="never" nodeType="tmRoot"/>
      </p:par>
    </p:tnLst>
  </p:timing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Segoe UI" panose="020B0502040204020203" pitchFamily="34" charset="0"/>
          <a:ea typeface="Microsoft Sans Serif" panose="020B0604020202020204" pitchFamily="34" charset="0"/>
          <a:cs typeface="Segoe UI" panose="020B0502040204020203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4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20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60000"/>
        <a:buFontTx/>
        <a:buBlip>
          <a:blip r:embed="rId5"/>
        </a:buBlip>
        <a:defRPr sz="18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SzPct val="65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SzPct val="70000"/>
        <a:buFontTx/>
        <a:buBlip>
          <a:blip r:embed="rId5"/>
        </a:buBlip>
        <a:defRPr sz="1600">
          <a:solidFill>
            <a:schemeClr val="tx1"/>
          </a:solidFill>
          <a:latin typeface="Segoe UI" panose="020B0502040204020203" pitchFamily="34" charset="0"/>
          <a:cs typeface="Segoe UI" panose="020B0502040204020203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70000"/>
        <a:buBlip>
          <a:blip r:embed="rId6"/>
        </a:buBlip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4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7" Type="http://schemas.openxmlformats.org/officeDocument/2006/relationships/slide" Target="slide59.xml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5.xml"/><Relationship Id="rId5" Type="http://schemas.openxmlformats.org/officeDocument/2006/relationships/slide" Target="slide53.xml"/><Relationship Id="rId4" Type="http://schemas.openxmlformats.org/officeDocument/2006/relationships/slide" Target="slide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lfw.org/download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hyperlink" Target="FirstWindow.sln" TargetMode="External"/><Relationship Id="rId4" Type="http://schemas.openxmlformats.org/officeDocument/2006/relationships/notesSlide" Target="../notesSlides/notesSlid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" Target="slide7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" Target="slide7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gl.org/wiki/GLAPI/glGetShaderInfoLog" TargetMode="External"/><Relationship Id="rId2" Type="http://schemas.openxmlformats.org/officeDocument/2006/relationships/hyperlink" Target="https://www.opengl.org/wiki/GLAPI/glGetShader" TargetMode="External"/><Relationship Id="rId1" Type="http://schemas.openxmlformats.org/officeDocument/2006/relationships/slideLayout" Target="../slideLayouts/slideLayout2.xml"/><Relationship Id="rId4" Type="http://schemas.openxmlformats.org/officeDocument/2006/relationships/slide" Target="slide7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gl.org/wiki/GLAPI/glGetShaderInfoLog" TargetMode="External"/><Relationship Id="rId2" Type="http://schemas.openxmlformats.org/officeDocument/2006/relationships/hyperlink" Target="https://www.opengl.org/wiki/GLAPI/glGetShader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gl.org/wiki/GLAPI/glGetProgramInfoLog" TargetMode="External"/><Relationship Id="rId2" Type="http://schemas.openxmlformats.org/officeDocument/2006/relationships/hyperlink" Target="https://www.opengl.org/wiki/GLAPI/glGetProgram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" Target="slide8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9.png"/><Relationship Id="rId5" Type="http://schemas.openxmlformats.org/officeDocument/2006/relationships/hyperlink" Target="FirstTriangle.sln" TargetMode="External"/><Relationship Id="rId4" Type="http://schemas.openxmlformats.org/officeDocument/2006/relationships/image" Target="../media/image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hyperlink" Target="FirstRectangle.sln" TargetMode="External"/><Relationship Id="rId5" Type="http://schemas.openxmlformats.org/officeDocument/2006/relationships/image" Target="../media/image31.png"/><Relationship Id="rId4" Type="http://schemas.openxmlformats.org/officeDocument/2006/relationships/slide" Target="slide8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9.png"/><Relationship Id="rId4" Type="http://schemas.openxmlformats.org/officeDocument/2006/relationships/hyperlink" Target="../CM2%20-%20Shaders/Chap2%20-%20Shaders.pptx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9.png"/><Relationship Id="rId4" Type="http://schemas.openxmlformats.org/officeDocument/2006/relationships/hyperlink" Target="../CM2%20-%20Shaders/Chap2%20-%20Shaders.pptx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gl.org/wiki/Primitive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pengl.org/wiki/Primitiv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microsoft.com/office/2007/relationships/hdphoto" Target="../media/hdphoto4.wdp"/><Relationship Id="rId5" Type="http://schemas.microsoft.com/office/2007/relationships/hdphoto" Target="../media/hdphoto3.wdp"/><Relationship Id="rId10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goutt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8318" y="232806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7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6609294" y="4022884"/>
            <a:ext cx="1170906" cy="1134039"/>
            <a:chOff x="5001295" y="3591841"/>
            <a:chExt cx="894009" cy="865860"/>
          </a:xfrm>
          <a:scene3d>
            <a:camera prst="orthographicFront"/>
            <a:lightRig rig="threePt" dir="t"/>
          </a:scene3d>
        </p:grpSpPr>
        <p:pic>
          <p:nvPicPr>
            <p:cNvPr id="2055" name="Picture 7" descr="C:\Users\Woazim\AppData\Local\Microsoft\Windows\Temporary Internet Files\Content.IE5\H88V9SCT\MC900440108[1]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46"/>
            <a:stretch/>
          </p:blipFill>
          <p:spPr bwMode="auto">
            <a:xfrm>
              <a:off x="5001295" y="3591841"/>
              <a:ext cx="894009" cy="865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7" name="Picture 9" descr="http://resumbrae.com/ub/dms423_f06/17/unreal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9207" y="3664744"/>
              <a:ext cx="747712" cy="514349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3175" cap="sq">
              <a:solidFill>
                <a:srgbClr val="292929"/>
              </a:solidFill>
              <a:miter lim="800000"/>
            </a:ln>
            <a:effectLst/>
            <a:sp3d>
              <a:contourClr>
                <a:srgbClr val="C0C0C0"/>
              </a:contourClr>
            </a:sp3d>
            <a:extLst/>
          </p:spPr>
        </p:pic>
      </p:grpSp>
      <p:grpSp>
        <p:nvGrpSpPr>
          <p:cNvPr id="31" name="Groupe 30"/>
          <p:cNvGrpSpPr/>
          <p:nvPr/>
        </p:nvGrpSpPr>
        <p:grpSpPr>
          <a:xfrm>
            <a:off x="5181600" y="3004267"/>
            <a:ext cx="2285999" cy="1167683"/>
            <a:chOff x="5181600" y="3004267"/>
            <a:chExt cx="2285999" cy="1167683"/>
          </a:xfrm>
        </p:grpSpPr>
        <p:grpSp>
          <p:nvGrpSpPr>
            <p:cNvPr id="22" name="Groupe 21"/>
            <p:cNvGrpSpPr/>
            <p:nvPr/>
          </p:nvGrpSpPr>
          <p:grpSpPr>
            <a:xfrm>
              <a:off x="5181600" y="3004267"/>
              <a:ext cx="2285999" cy="1167683"/>
              <a:chOff x="6324600" y="3105766"/>
              <a:chExt cx="3428692" cy="1751367"/>
            </a:xfrm>
          </p:grpSpPr>
          <p:sp>
            <p:nvSpPr>
              <p:cNvPr id="29" name="Organigramme : Disque magnétique 28"/>
              <p:cNvSpPr/>
              <p:nvPr/>
            </p:nvSpPr>
            <p:spPr>
              <a:xfrm>
                <a:off x="8915092" y="4400549"/>
                <a:ext cx="838200" cy="456584"/>
              </a:xfrm>
              <a:prstGeom prst="flowChartMagneticDisk">
                <a:avLst/>
              </a:prstGeom>
              <a:effectLst>
                <a:outerShdw blurRad="40000" dist="20000" dir="5400000" rotWithShape="0">
                  <a:schemeClr val="dk2">
                    <a:alpha val="38000"/>
                  </a:scheme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21" name="Groupe 20"/>
              <p:cNvGrpSpPr/>
              <p:nvPr/>
            </p:nvGrpSpPr>
            <p:grpSpPr>
              <a:xfrm rot="16200000">
                <a:off x="8593298" y="3427561"/>
                <a:ext cx="949006" cy="1218584"/>
                <a:chOff x="7772400" y="2501360"/>
                <a:chExt cx="949006" cy="1218584"/>
              </a:xfrm>
            </p:grpSpPr>
            <p:sp>
              <p:nvSpPr>
                <p:cNvPr id="26" name="Arc plein 19"/>
                <p:cNvSpPr/>
                <p:nvPr/>
              </p:nvSpPr>
              <p:spPr>
                <a:xfrm rot="16200000" flipV="1">
                  <a:off x="7780179" y="2854917"/>
                  <a:ext cx="857248" cy="872806"/>
                </a:xfrm>
                <a:custGeom>
                  <a:avLst/>
                  <a:gdLst>
                    <a:gd name="connsiteX0" fmla="*/ 0 w 1676400"/>
                    <a:gd name="connsiteY0" fmla="*/ 838200 h 1676400"/>
                    <a:gd name="connsiteX1" fmla="*/ 252276 w 1676400"/>
                    <a:gd name="connsiteY1" fmla="*/ 238807 h 1676400"/>
                    <a:gd name="connsiteX2" fmla="*/ 857247 w 1676400"/>
                    <a:gd name="connsiteY2" fmla="*/ 217 h 1676400"/>
                    <a:gd name="connsiteX3" fmla="*/ 841664 w 1676400"/>
                    <a:gd name="connsiteY3" fmla="*/ 685804 h 1676400"/>
                    <a:gd name="connsiteX4" fmla="*/ 731644 w 1676400"/>
                    <a:gd name="connsiteY4" fmla="*/ 729194 h 1676400"/>
                    <a:gd name="connsiteX5" fmla="*/ 685765 w 1676400"/>
                    <a:gd name="connsiteY5" fmla="*/ 838200 h 1676400"/>
                    <a:gd name="connsiteX6" fmla="*/ 0 w 1676400"/>
                    <a:gd name="connsiteY6" fmla="*/ 838200 h 1676400"/>
                    <a:gd name="connsiteX0" fmla="*/ 0 w 857247"/>
                    <a:gd name="connsiteY0" fmla="*/ 838200 h 857102"/>
                    <a:gd name="connsiteX1" fmla="*/ 252276 w 857247"/>
                    <a:gd name="connsiteY1" fmla="*/ 238807 h 857102"/>
                    <a:gd name="connsiteX2" fmla="*/ 857247 w 857247"/>
                    <a:gd name="connsiteY2" fmla="*/ 217 h 857102"/>
                    <a:gd name="connsiteX3" fmla="*/ 841664 w 857247"/>
                    <a:gd name="connsiteY3" fmla="*/ 685804 h 857102"/>
                    <a:gd name="connsiteX4" fmla="*/ 731644 w 857247"/>
                    <a:gd name="connsiteY4" fmla="*/ 729194 h 857102"/>
                    <a:gd name="connsiteX5" fmla="*/ 685765 w 857247"/>
                    <a:gd name="connsiteY5" fmla="*/ 838200 h 857102"/>
                    <a:gd name="connsiteX6" fmla="*/ 0 w 857247"/>
                    <a:gd name="connsiteY6" fmla="*/ 838200 h 857102"/>
                    <a:gd name="connsiteX0" fmla="*/ 0 w 857247"/>
                    <a:gd name="connsiteY0" fmla="*/ 838200 h 872807"/>
                    <a:gd name="connsiteX1" fmla="*/ 252276 w 857247"/>
                    <a:gd name="connsiteY1" fmla="*/ 238807 h 872807"/>
                    <a:gd name="connsiteX2" fmla="*/ 857247 w 857247"/>
                    <a:gd name="connsiteY2" fmla="*/ 217 h 872807"/>
                    <a:gd name="connsiteX3" fmla="*/ 841664 w 857247"/>
                    <a:gd name="connsiteY3" fmla="*/ 685804 h 872807"/>
                    <a:gd name="connsiteX4" fmla="*/ 731644 w 857247"/>
                    <a:gd name="connsiteY4" fmla="*/ 729194 h 872807"/>
                    <a:gd name="connsiteX5" fmla="*/ 685765 w 857247"/>
                    <a:gd name="connsiteY5" fmla="*/ 838200 h 872807"/>
                    <a:gd name="connsiteX6" fmla="*/ 0 w 857247"/>
                    <a:gd name="connsiteY6" fmla="*/ 838200 h 872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57247" h="872807">
                      <a:moveTo>
                        <a:pt x="0" y="838200"/>
                      </a:moveTo>
                      <a:cubicBezTo>
                        <a:pt x="0" y="612593"/>
                        <a:pt x="90946" y="396512"/>
                        <a:pt x="252276" y="238807"/>
                      </a:cubicBezTo>
                      <a:cubicBezTo>
                        <a:pt x="413606" y="81102"/>
                        <a:pt x="631699" y="-4910"/>
                        <a:pt x="857247" y="217"/>
                      </a:cubicBezTo>
                      <a:lnTo>
                        <a:pt x="841664" y="685804"/>
                      </a:lnTo>
                      <a:cubicBezTo>
                        <a:pt x="800646" y="684872"/>
                        <a:pt x="760984" y="700514"/>
                        <a:pt x="731644" y="729194"/>
                      </a:cubicBezTo>
                      <a:cubicBezTo>
                        <a:pt x="702304" y="757874"/>
                        <a:pt x="685765" y="797171"/>
                        <a:pt x="685765" y="838200"/>
                      </a:cubicBezTo>
                      <a:cubicBezTo>
                        <a:pt x="450089" y="880730"/>
                        <a:pt x="228587" y="887821"/>
                        <a:pt x="0" y="838200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chemeClr val="accent6">
                        <a:tint val="50000"/>
                        <a:satMod val="300000"/>
                      </a:schemeClr>
                    </a:gs>
                    <a:gs pos="35000">
                      <a:schemeClr val="accent6">
                        <a:tint val="37000"/>
                        <a:satMod val="300000"/>
                      </a:schemeClr>
                    </a:gs>
                    <a:gs pos="100000">
                      <a:schemeClr val="accent6">
                        <a:tint val="15000"/>
                        <a:satMod val="350000"/>
                      </a:schemeClr>
                    </a:gs>
                  </a:gsLst>
                  <a:lin ang="18900000" scaled="0"/>
                  <a:tileRect/>
                </a:gradFill>
                <a:effectLst>
                  <a:outerShdw blurRad="40000" dist="20000" dir="5400000" rotWithShape="0">
                    <a:schemeClr val="dk2">
                      <a:alpha val="38000"/>
                    </a:scheme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wrap="none" rtlCol="0" anchor="ctr">
                  <a:noAutofit/>
                </a:bodyPr>
                <a:lstStyle/>
                <a:p>
                  <a:pPr algn="ctr"/>
                  <a:endParaRPr lang="fr-FR" sz="1200" dirty="0"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7" name="Organigramme : Disque magnétique 26"/>
                <p:cNvSpPr/>
                <p:nvPr/>
              </p:nvSpPr>
              <p:spPr>
                <a:xfrm>
                  <a:off x="7883206" y="2501360"/>
                  <a:ext cx="838200" cy="456584"/>
                </a:xfrm>
                <a:prstGeom prst="flowChartMagneticDisk">
                  <a:avLst/>
                </a:prstGeom>
                <a:gradFill flip="none" rotWithShape="0">
                  <a:gsLst>
                    <a:gs pos="0">
                      <a:schemeClr val="accent6">
                        <a:tint val="50000"/>
                        <a:satMod val="300000"/>
                      </a:schemeClr>
                    </a:gs>
                    <a:gs pos="35000">
                      <a:schemeClr val="accent6">
                        <a:tint val="37000"/>
                        <a:satMod val="300000"/>
                      </a:schemeClr>
                    </a:gs>
                    <a:gs pos="100000">
                      <a:schemeClr val="accent6">
                        <a:tint val="15000"/>
                        <a:satMod val="35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0000" dist="20000" dir="5400000" rotWithShape="0">
                    <a:schemeClr val="dk2">
                      <a:alpha val="38000"/>
                    </a:schemeClr>
                  </a:outerShdw>
                </a:effectLst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fr-FR" sz="1200" dirty="0"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 rot="16200000">
                <a:off x="7561103" y="3316447"/>
                <a:ext cx="685800" cy="1330006"/>
              </a:xfrm>
              <a:custGeom>
                <a:avLst/>
                <a:gdLst>
                  <a:gd name="connsiteX0" fmla="*/ 0 w 685800"/>
                  <a:gd name="connsiteY0" fmla="*/ 0 h 1295400"/>
                  <a:gd name="connsiteX1" fmla="*/ 685800 w 685800"/>
                  <a:gd name="connsiteY1" fmla="*/ 0 h 1295400"/>
                  <a:gd name="connsiteX2" fmla="*/ 685800 w 685800"/>
                  <a:gd name="connsiteY2" fmla="*/ 1295400 h 1295400"/>
                  <a:gd name="connsiteX3" fmla="*/ 0 w 685800"/>
                  <a:gd name="connsiteY3" fmla="*/ 1295400 h 1295400"/>
                  <a:gd name="connsiteX4" fmla="*/ 0 w 685800"/>
                  <a:gd name="connsiteY4" fmla="*/ 0 h 1295400"/>
                  <a:gd name="connsiteX0" fmla="*/ 0 w 685800"/>
                  <a:gd name="connsiteY0" fmla="*/ 0 h 1314302"/>
                  <a:gd name="connsiteX1" fmla="*/ 685800 w 685800"/>
                  <a:gd name="connsiteY1" fmla="*/ 0 h 1314302"/>
                  <a:gd name="connsiteX2" fmla="*/ 685800 w 685800"/>
                  <a:gd name="connsiteY2" fmla="*/ 1295400 h 1314302"/>
                  <a:gd name="connsiteX3" fmla="*/ 0 w 685800"/>
                  <a:gd name="connsiteY3" fmla="*/ 1295400 h 1314302"/>
                  <a:gd name="connsiteX4" fmla="*/ 0 w 685800"/>
                  <a:gd name="connsiteY4" fmla="*/ 0 h 1314302"/>
                  <a:gd name="connsiteX0" fmla="*/ 0 w 685800"/>
                  <a:gd name="connsiteY0" fmla="*/ 0 h 1330006"/>
                  <a:gd name="connsiteX1" fmla="*/ 685800 w 685800"/>
                  <a:gd name="connsiteY1" fmla="*/ 0 h 1330006"/>
                  <a:gd name="connsiteX2" fmla="*/ 685800 w 685800"/>
                  <a:gd name="connsiteY2" fmla="*/ 1295400 h 1330006"/>
                  <a:gd name="connsiteX3" fmla="*/ 0 w 685800"/>
                  <a:gd name="connsiteY3" fmla="*/ 1295400 h 1330006"/>
                  <a:gd name="connsiteX4" fmla="*/ 0 w 685800"/>
                  <a:gd name="connsiteY4" fmla="*/ 0 h 1330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5800" h="1330006">
                    <a:moveTo>
                      <a:pt x="0" y="0"/>
                    </a:moveTo>
                    <a:lnTo>
                      <a:pt x="685800" y="0"/>
                    </a:lnTo>
                    <a:lnTo>
                      <a:pt x="685800" y="1295400"/>
                    </a:lnTo>
                    <a:cubicBezTo>
                      <a:pt x="450112" y="1337930"/>
                      <a:pt x="228600" y="1345019"/>
                      <a:pt x="0" y="129540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0">
                <a:gsLst>
                  <a:gs pos="0">
                    <a:schemeClr val="accent6">
                      <a:tint val="50000"/>
                      <a:satMod val="300000"/>
                    </a:schemeClr>
                  </a:gs>
                  <a:gs pos="35000">
                    <a:schemeClr val="accent6">
                      <a:tint val="37000"/>
                      <a:satMod val="30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  <a:tileRect/>
              </a:gradFill>
              <a:effectLst>
                <a:outerShdw blurRad="40000" dist="20000" dir="5400000" rotWithShape="0">
                  <a:schemeClr val="dk2">
                    <a:alpha val="38000"/>
                  </a:scheme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4" name="Organigramme : Disque magnétique 23"/>
              <p:cNvSpPr/>
              <p:nvPr/>
            </p:nvSpPr>
            <p:spPr>
              <a:xfrm rot="16200000">
                <a:off x="6961937" y="3753158"/>
                <a:ext cx="838200" cy="456584"/>
              </a:xfrm>
              <a:prstGeom prst="flowChartMagneticDisk">
                <a:avLst/>
              </a:prstGeom>
              <a:gradFill flip="none" rotWithShape="0">
                <a:gsLst>
                  <a:gs pos="0">
                    <a:schemeClr val="accent6">
                      <a:tint val="50000"/>
                      <a:satMod val="300000"/>
                    </a:schemeClr>
                  </a:gs>
                  <a:gs pos="35000">
                    <a:schemeClr val="accent6">
                      <a:tint val="37000"/>
                      <a:satMod val="30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6200000" scaled="1"/>
                <a:tileRect/>
              </a:gradFill>
              <a:effectLst>
                <a:outerShdw blurRad="40000" dist="20000" dir="5400000" rotWithShape="0">
                  <a:schemeClr val="dk2">
                    <a:alpha val="38000"/>
                  </a:scheme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fr-FR" sz="12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Arc plein 19"/>
              <p:cNvSpPr/>
              <p:nvPr/>
            </p:nvSpPr>
            <p:spPr>
              <a:xfrm rot="16200000">
                <a:off x="6408580" y="3459322"/>
                <a:ext cx="857247" cy="872806"/>
              </a:xfrm>
              <a:custGeom>
                <a:avLst/>
                <a:gdLst>
                  <a:gd name="connsiteX0" fmla="*/ 0 w 1676400"/>
                  <a:gd name="connsiteY0" fmla="*/ 838200 h 1676400"/>
                  <a:gd name="connsiteX1" fmla="*/ 252276 w 1676400"/>
                  <a:gd name="connsiteY1" fmla="*/ 238807 h 1676400"/>
                  <a:gd name="connsiteX2" fmla="*/ 857247 w 1676400"/>
                  <a:gd name="connsiteY2" fmla="*/ 217 h 1676400"/>
                  <a:gd name="connsiteX3" fmla="*/ 841664 w 1676400"/>
                  <a:gd name="connsiteY3" fmla="*/ 685804 h 1676400"/>
                  <a:gd name="connsiteX4" fmla="*/ 731644 w 1676400"/>
                  <a:gd name="connsiteY4" fmla="*/ 729194 h 1676400"/>
                  <a:gd name="connsiteX5" fmla="*/ 685765 w 1676400"/>
                  <a:gd name="connsiteY5" fmla="*/ 838200 h 1676400"/>
                  <a:gd name="connsiteX6" fmla="*/ 0 w 1676400"/>
                  <a:gd name="connsiteY6" fmla="*/ 838200 h 1676400"/>
                  <a:gd name="connsiteX0" fmla="*/ 0 w 857247"/>
                  <a:gd name="connsiteY0" fmla="*/ 838200 h 857102"/>
                  <a:gd name="connsiteX1" fmla="*/ 252276 w 857247"/>
                  <a:gd name="connsiteY1" fmla="*/ 238807 h 857102"/>
                  <a:gd name="connsiteX2" fmla="*/ 857247 w 857247"/>
                  <a:gd name="connsiteY2" fmla="*/ 217 h 857102"/>
                  <a:gd name="connsiteX3" fmla="*/ 841664 w 857247"/>
                  <a:gd name="connsiteY3" fmla="*/ 685804 h 857102"/>
                  <a:gd name="connsiteX4" fmla="*/ 731644 w 857247"/>
                  <a:gd name="connsiteY4" fmla="*/ 729194 h 857102"/>
                  <a:gd name="connsiteX5" fmla="*/ 685765 w 857247"/>
                  <a:gd name="connsiteY5" fmla="*/ 838200 h 857102"/>
                  <a:gd name="connsiteX6" fmla="*/ 0 w 857247"/>
                  <a:gd name="connsiteY6" fmla="*/ 838200 h 857102"/>
                  <a:gd name="connsiteX0" fmla="*/ 0 w 857247"/>
                  <a:gd name="connsiteY0" fmla="*/ 838200 h 872807"/>
                  <a:gd name="connsiteX1" fmla="*/ 252276 w 857247"/>
                  <a:gd name="connsiteY1" fmla="*/ 238807 h 872807"/>
                  <a:gd name="connsiteX2" fmla="*/ 857247 w 857247"/>
                  <a:gd name="connsiteY2" fmla="*/ 217 h 872807"/>
                  <a:gd name="connsiteX3" fmla="*/ 841664 w 857247"/>
                  <a:gd name="connsiteY3" fmla="*/ 685804 h 872807"/>
                  <a:gd name="connsiteX4" fmla="*/ 731644 w 857247"/>
                  <a:gd name="connsiteY4" fmla="*/ 729194 h 872807"/>
                  <a:gd name="connsiteX5" fmla="*/ 685765 w 857247"/>
                  <a:gd name="connsiteY5" fmla="*/ 838200 h 872807"/>
                  <a:gd name="connsiteX6" fmla="*/ 0 w 857247"/>
                  <a:gd name="connsiteY6" fmla="*/ 838200 h 872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7247" h="872807">
                    <a:moveTo>
                      <a:pt x="0" y="838200"/>
                    </a:moveTo>
                    <a:cubicBezTo>
                      <a:pt x="0" y="612593"/>
                      <a:pt x="90946" y="396512"/>
                      <a:pt x="252276" y="238807"/>
                    </a:cubicBezTo>
                    <a:cubicBezTo>
                      <a:pt x="413606" y="81102"/>
                      <a:pt x="631699" y="-4910"/>
                      <a:pt x="857247" y="217"/>
                    </a:cubicBezTo>
                    <a:lnTo>
                      <a:pt x="841664" y="685804"/>
                    </a:lnTo>
                    <a:cubicBezTo>
                      <a:pt x="800646" y="684872"/>
                      <a:pt x="760984" y="700514"/>
                      <a:pt x="731644" y="729194"/>
                    </a:cubicBezTo>
                    <a:cubicBezTo>
                      <a:pt x="702304" y="757874"/>
                      <a:pt x="685765" y="797171"/>
                      <a:pt x="685765" y="838200"/>
                    </a:cubicBezTo>
                    <a:cubicBezTo>
                      <a:pt x="450089" y="880730"/>
                      <a:pt x="228587" y="887821"/>
                      <a:pt x="0" y="838200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chemeClr val="accent6">
                      <a:tint val="50000"/>
                      <a:satMod val="300000"/>
                    </a:schemeClr>
                  </a:gs>
                  <a:gs pos="35000">
                    <a:schemeClr val="accent6">
                      <a:tint val="37000"/>
                      <a:satMod val="300000"/>
                    </a:schemeClr>
                  </a:gs>
                  <a:gs pos="100000">
                    <a:schemeClr val="accent6">
                      <a:tint val="15000"/>
                      <a:satMod val="350000"/>
                    </a:schemeClr>
                  </a:gs>
                </a:gsLst>
                <a:lin ang="18900000" scaled="0"/>
                <a:tileRect/>
              </a:gradFill>
              <a:effectLst>
                <a:outerShdw blurRad="40000" dist="20000" dir="5400000" rotWithShape="0">
                  <a:schemeClr val="dk2">
                    <a:alpha val="38000"/>
                  </a:scheme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 anchor="ctr">
                <a:spAutoFit/>
              </a:bodyPr>
              <a:lstStyle/>
              <a:p>
                <a:pPr algn="ctr"/>
                <a:endParaRPr lang="fr-FR" sz="1200" dirty="0" smtClean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15" name="Organigramme : Disque magnétique 14"/>
              <p:cNvSpPr/>
              <p:nvPr/>
            </p:nvSpPr>
            <p:spPr>
              <a:xfrm>
                <a:off x="6324600" y="3105766"/>
                <a:ext cx="838200" cy="456584"/>
              </a:xfrm>
              <a:prstGeom prst="flowChartMagneticDisk">
                <a:avLst/>
              </a:prstGeom>
              <a:effectLst>
                <a:outerShdw blurRad="40000" dist="20000" dir="5400000" rotWithShape="0">
                  <a:schemeClr val="dk2">
                    <a:alpha val="38000"/>
                  </a:scheme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5950938" y="3457303"/>
              <a:ext cx="797013" cy="261610"/>
            </a:xfrm>
            <a:prstGeom prst="rect">
              <a:avLst/>
            </a:prstGeom>
            <a:effectLst/>
          </p:spPr>
          <p:txBody>
            <a:bodyPr wrap="none" anchor="ctr">
              <a:spAutoFit/>
            </a:bodyPr>
            <a:lstStyle/>
            <a:p>
              <a:pPr algn="ctr"/>
              <a:r>
                <a:rPr lang="fr-FR" sz="1100" b="1" dirty="0">
                  <a:solidFill>
                    <a:schemeClr val="accent6"/>
                  </a:solidFill>
                  <a:effectLst>
                    <a:innerShdw blurRad="63500" dist="101600" dir="13500000">
                      <a:prstClr val="black">
                        <a:alpha val="50000"/>
                      </a:prstClr>
                    </a:innerShdw>
                  </a:effectLst>
                  <a:latin typeface="Arial Black" panose="020B0A04020102020204" pitchFamily="34" charset="0"/>
                </a:rPr>
                <a:t>OpenGL</a:t>
              </a:r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Principe d’OpenGL</a:t>
            </a:r>
            <a:endParaRPr lang="fr-FR" dirty="0"/>
          </a:p>
        </p:txBody>
      </p:sp>
      <p:graphicFrame>
        <p:nvGraphicFramePr>
          <p:cNvPr id="8" name="Espace réservé du contenu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9382161"/>
              </p:ext>
            </p:extLst>
          </p:nvPr>
        </p:nvGraphicFramePr>
        <p:xfrm>
          <a:off x="2757914" y="1072432"/>
          <a:ext cx="5406221" cy="2371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229569-A0DB-4F10-BDCE-6ACF3B489DC3}" type="slidenum">
              <a:rPr lang="fr-FR" smtClean="0"/>
              <a:pPr>
                <a:defRPr/>
              </a:pPr>
              <a:t>10</a:t>
            </a:fld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>
                <a:solidFill>
                  <a:schemeClr val="tx1"/>
                </a:solidFill>
                <a:effectLst>
                  <a:outerShdw blurRad="38100" dist="38100" dir="2700000" algn="tl">
                    <a:schemeClr val="tx1">
                      <a:alpha val="50000"/>
                    </a:schemeClr>
                  </a:outerShdw>
                </a:effectLst>
              </a:rPr>
              <a:t>Introduction</a:t>
            </a:r>
          </a:p>
          <a:p>
            <a:r>
              <a:rPr lang="fr-FR" dirty="0"/>
              <a:t>Histoire</a:t>
            </a:r>
          </a:p>
          <a:p>
            <a:r>
              <a:rPr lang="fr-FR" dirty="0"/>
              <a:t>Ma première fenêtre</a:t>
            </a:r>
          </a:p>
          <a:p>
            <a:pPr lvl="1"/>
            <a:r>
              <a:rPr lang="fr-FR" dirty="0"/>
              <a:t>Créer une fenêtre</a:t>
            </a:r>
          </a:p>
          <a:p>
            <a:pPr lvl="1"/>
            <a:r>
              <a:rPr lang="fr-FR" dirty="0"/>
              <a:t>Interactions</a:t>
            </a:r>
          </a:p>
          <a:p>
            <a:pPr lvl="1"/>
            <a:r>
              <a:rPr lang="fr-FR" dirty="0"/>
              <a:t>OpenGL moderne</a:t>
            </a:r>
          </a:p>
          <a:p>
            <a:r>
              <a:rPr lang="fr-FR" dirty="0"/>
              <a:t>Mon premier triangle</a:t>
            </a:r>
          </a:p>
          <a:p>
            <a:pPr lvl="1"/>
            <a:r>
              <a:rPr lang="fr-FR" dirty="0"/>
              <a:t>Spécification des formats</a:t>
            </a:r>
          </a:p>
          <a:p>
            <a:pPr lvl="1"/>
            <a:r>
              <a:rPr lang="fr-FR" dirty="0"/>
              <a:t>Le VAO</a:t>
            </a:r>
          </a:p>
          <a:p>
            <a:pPr lvl="1"/>
            <a:r>
              <a:rPr lang="fr-FR" dirty="0"/>
              <a:t>Le VBO</a:t>
            </a:r>
          </a:p>
          <a:p>
            <a:pPr lvl="1"/>
            <a:r>
              <a:rPr lang="fr-FR" dirty="0"/>
              <a:t>Le vertex </a:t>
            </a:r>
            <a:r>
              <a:rPr lang="fr-FR" dirty="0" err="1"/>
              <a:t>shader</a:t>
            </a:r>
            <a:endParaRPr lang="fr-FR" dirty="0"/>
          </a:p>
          <a:p>
            <a:pPr lvl="1"/>
            <a:r>
              <a:rPr lang="fr-FR" dirty="0"/>
              <a:t>Le fragment </a:t>
            </a:r>
            <a:r>
              <a:rPr lang="fr-FR" dirty="0" err="1"/>
              <a:t>shader</a:t>
            </a:r>
            <a:endParaRPr lang="fr-FR" dirty="0"/>
          </a:p>
          <a:p>
            <a:pPr lvl="1"/>
            <a:r>
              <a:rPr lang="fr-FR" dirty="0"/>
              <a:t>Compiler et lier le programme</a:t>
            </a:r>
          </a:p>
          <a:p>
            <a:pPr lvl="1"/>
            <a:r>
              <a:rPr lang="fr-FR" dirty="0"/>
              <a:t>Afficher le triangle</a:t>
            </a:r>
          </a:p>
          <a:p>
            <a:r>
              <a:rPr lang="fr-FR" dirty="0"/>
              <a:t>Mon premier rectangle</a:t>
            </a:r>
          </a:p>
          <a:p>
            <a:pPr lvl="1"/>
            <a:r>
              <a:rPr lang="fr-FR" dirty="0"/>
              <a:t>Le EBO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10" name="Chevron 9"/>
          <p:cNvSpPr/>
          <p:nvPr/>
        </p:nvSpPr>
        <p:spPr>
          <a:xfrm>
            <a:off x="3276600" y="3354618"/>
            <a:ext cx="1905000" cy="461665"/>
          </a:xfrm>
          <a:prstGeom prst="chevr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solidFill>
                  <a:schemeClr val="bg1"/>
                </a:solidFill>
                <a:latin typeface="Calibri" panose="020F0502020204030204" pitchFamily="34" charset="0"/>
              </a:rPr>
              <a:t>Configuration / programmation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6705600" y="1999416"/>
            <a:ext cx="1600200" cy="306467"/>
          </a:xfrm>
          <a:prstGeom prst="wedgeRoundRectCallout">
            <a:avLst>
              <a:gd name="adj1" fmla="val -74772"/>
              <a:gd name="adj2" fmla="val -2429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Données d’entrée</a:t>
            </a:r>
          </a:p>
        </p:txBody>
      </p:sp>
    </p:spTree>
    <p:extLst>
      <p:ext uri="{BB962C8B-B14F-4D97-AF65-F5344CB8AC3E}">
        <p14:creationId xmlns:p14="http://schemas.microsoft.com/office/powerpoint/2010/main" val="42185668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0.16991 L 4.44444E-6 1.47394E-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8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0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15/01/2019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11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01" y="0"/>
            <a:ext cx="764845" cy="316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11008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OpenGL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 lnSpcReduction="10000"/>
          </a:bodyPr>
          <a:lstStyle/>
          <a:p>
            <a:pPr lvl="0"/>
            <a:r>
              <a:rPr lang="fr-FR" sz="15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Histoire de l’informatique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Ma première fenêtre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Mon premier triangle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Mon premier rectangle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uiExpand="1" build="p"/>
      <p:bldP spid="9" grpId="1" uiExpand="1" build="p"/>
      <p:bldP spid="2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5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Histoire de l’informatique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Ma première fenêtre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Mon premier triangle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Mon premier rectangle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OpenGL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15/01/2019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14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09" y="0"/>
            <a:ext cx="764845" cy="316800"/>
          </a:xfrm>
          <a:prstGeom prst="rect">
            <a:avLst/>
          </a:prstGeom>
        </p:spPr>
      </p:pic>
      <p:pic>
        <p:nvPicPr>
          <p:cNvPr id="2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1992 : OpenGL 1.0</a:t>
            </a:r>
            <a:endParaRPr lang="fr-FR" dirty="0"/>
          </a:p>
        </p:txBody>
      </p:sp>
      <p:sp>
        <p:nvSpPr>
          <p:cNvPr id="45" name="Espace réservé du contenu 44"/>
          <p:cNvSpPr>
            <a:spLocks noGrp="1"/>
          </p:cNvSpPr>
          <p:nvPr>
            <p:ph idx="1"/>
          </p:nvPr>
        </p:nvSpPr>
        <p:spPr>
          <a:xfrm>
            <a:off x="2284800" y="3214974"/>
            <a:ext cx="6706800" cy="1699926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La chaine de traitement (pipeline) est fixe, les fonctions sont imposées</a:t>
            </a:r>
          </a:p>
          <a:p>
            <a:r>
              <a:rPr lang="fr-FR" dirty="0" smtClean="0"/>
              <a:t>Les étapes ne sont au mieux que configurable</a:t>
            </a:r>
          </a:p>
          <a:p>
            <a:pPr lvl="1"/>
            <a:r>
              <a:rPr lang="fr-FR" dirty="0" smtClean="0"/>
              <a:t>Ex : </a:t>
            </a:r>
          </a:p>
          <a:p>
            <a:pPr lvl="2"/>
            <a:r>
              <a:rPr lang="fr-FR" dirty="0" smtClean="0"/>
              <a:t>Activation  / désactivation des textures</a:t>
            </a:r>
          </a:p>
          <a:p>
            <a:pPr lvl="2"/>
            <a:r>
              <a:rPr lang="fr-FR" dirty="0" smtClean="0"/>
              <a:t>Choix des primitives (triangles, quads, lignes…)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15</a:t>
            </a:fld>
            <a:endParaRPr lang="fr-FR" dirty="0"/>
          </a:p>
        </p:txBody>
      </p:sp>
      <p:sp>
        <p:nvSpPr>
          <p:cNvPr id="46" name="Espace réservé du texte 4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>
                <a:solidFill>
                  <a:schemeClr val="bg2"/>
                </a:solidFill>
              </a:rPr>
              <a:t>Introduction</a:t>
            </a:r>
          </a:p>
          <a:p>
            <a:r>
              <a:rPr lang="fr-FR" b="1" dirty="0">
                <a:solidFill>
                  <a:schemeClr val="tx1"/>
                </a:solidFill>
                <a:effectLst>
                  <a:outerShdw blurRad="38100" dist="38100" dir="2700000" algn="tl">
                    <a:schemeClr val="tx1">
                      <a:alpha val="50000"/>
                    </a:schemeClr>
                  </a:outerShdw>
                </a:effectLst>
              </a:rPr>
              <a:t>Histoire</a:t>
            </a:r>
          </a:p>
          <a:p>
            <a:r>
              <a:rPr lang="fr-FR" dirty="0"/>
              <a:t>Ma première fenêtre</a:t>
            </a:r>
          </a:p>
          <a:p>
            <a:pPr lvl="1"/>
            <a:r>
              <a:rPr lang="fr-FR" dirty="0"/>
              <a:t>Créer une fenêtre</a:t>
            </a:r>
          </a:p>
          <a:p>
            <a:pPr lvl="1"/>
            <a:r>
              <a:rPr lang="fr-FR" dirty="0"/>
              <a:t>Interactions</a:t>
            </a:r>
          </a:p>
          <a:p>
            <a:pPr lvl="1"/>
            <a:r>
              <a:rPr lang="fr-FR" dirty="0"/>
              <a:t>OpenGL moderne</a:t>
            </a:r>
          </a:p>
          <a:p>
            <a:r>
              <a:rPr lang="fr-FR" dirty="0"/>
              <a:t>Mon premier triangle</a:t>
            </a:r>
          </a:p>
          <a:p>
            <a:pPr lvl="1"/>
            <a:r>
              <a:rPr lang="fr-FR" dirty="0"/>
              <a:t>Spécification des formats</a:t>
            </a:r>
          </a:p>
          <a:p>
            <a:pPr lvl="1"/>
            <a:r>
              <a:rPr lang="fr-FR" dirty="0"/>
              <a:t>Le VAO</a:t>
            </a:r>
          </a:p>
          <a:p>
            <a:pPr lvl="1"/>
            <a:r>
              <a:rPr lang="fr-FR" dirty="0"/>
              <a:t>Le VBO</a:t>
            </a:r>
          </a:p>
          <a:p>
            <a:pPr lvl="1"/>
            <a:r>
              <a:rPr lang="fr-FR" dirty="0"/>
              <a:t>Le vertex </a:t>
            </a:r>
            <a:r>
              <a:rPr lang="fr-FR" dirty="0" err="1"/>
              <a:t>shader</a:t>
            </a:r>
            <a:endParaRPr lang="fr-FR" dirty="0"/>
          </a:p>
          <a:p>
            <a:pPr lvl="1"/>
            <a:r>
              <a:rPr lang="fr-FR" dirty="0"/>
              <a:t>Le fragment </a:t>
            </a:r>
            <a:r>
              <a:rPr lang="fr-FR" dirty="0" err="1"/>
              <a:t>shader</a:t>
            </a:r>
            <a:endParaRPr lang="fr-FR" dirty="0"/>
          </a:p>
          <a:p>
            <a:pPr lvl="1"/>
            <a:r>
              <a:rPr lang="fr-FR" dirty="0"/>
              <a:t>Compiler et lier le programme</a:t>
            </a:r>
          </a:p>
          <a:p>
            <a:pPr lvl="1"/>
            <a:r>
              <a:rPr lang="fr-FR" dirty="0"/>
              <a:t>Afficher le triangle</a:t>
            </a:r>
          </a:p>
          <a:p>
            <a:r>
              <a:rPr lang="fr-FR" dirty="0"/>
              <a:t>Mon premier rectangle</a:t>
            </a:r>
          </a:p>
          <a:p>
            <a:pPr lvl="1"/>
            <a:r>
              <a:rPr lang="fr-FR" dirty="0"/>
              <a:t>Le EBO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grpSp>
        <p:nvGrpSpPr>
          <p:cNvPr id="48" name="Groupe 47"/>
          <p:cNvGrpSpPr/>
          <p:nvPr/>
        </p:nvGrpSpPr>
        <p:grpSpPr>
          <a:xfrm>
            <a:off x="2286000" y="1276350"/>
            <a:ext cx="6858000" cy="1255136"/>
            <a:chOff x="2286000" y="1276350"/>
            <a:chExt cx="6858000" cy="1255136"/>
          </a:xfrm>
        </p:grpSpPr>
        <p:sp>
          <p:nvSpPr>
            <p:cNvPr id="8" name="Rounded Rectangle 5"/>
            <p:cNvSpPr/>
            <p:nvPr/>
          </p:nvSpPr>
          <p:spPr>
            <a:xfrm>
              <a:off x="4683528" y="1637200"/>
              <a:ext cx="1029600" cy="44714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chemeClr val="bg1"/>
                  </a:solidFill>
                </a:rPr>
                <a:t>Définition</a:t>
              </a:r>
              <a:r>
                <a:rPr lang="en-US" sz="900" dirty="0" smtClean="0">
                  <a:solidFill>
                    <a:schemeClr val="bg1"/>
                  </a:solidFill>
                </a:rPr>
                <a:t> et </a:t>
              </a:r>
              <a:r>
                <a:rPr lang="en-US" sz="900" dirty="0" err="1" smtClean="0">
                  <a:solidFill>
                    <a:schemeClr val="bg1"/>
                  </a:solidFill>
                </a:rPr>
                <a:t>rastérisation</a:t>
              </a:r>
              <a:r>
                <a:rPr lang="en-US" sz="900" dirty="0" smtClean="0">
                  <a:solidFill>
                    <a:schemeClr val="bg1"/>
                  </a:solidFill>
                </a:rPr>
                <a:t> des primitives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9" name="Rounded Rectangle 9"/>
            <p:cNvSpPr/>
            <p:nvPr/>
          </p:nvSpPr>
          <p:spPr>
            <a:xfrm>
              <a:off x="5882292" y="1637200"/>
              <a:ext cx="1029600" cy="44714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</a:rPr>
                <a:t>Coloration et </a:t>
              </a:r>
              <a:r>
                <a:rPr lang="en-US" sz="900" dirty="0" err="1" smtClean="0">
                  <a:solidFill>
                    <a:schemeClr val="bg1"/>
                  </a:solidFill>
                </a:rPr>
                <a:t>texturage</a:t>
              </a:r>
              <a:r>
                <a:rPr lang="en-US" sz="900" dirty="0" smtClean="0">
                  <a:solidFill>
                    <a:schemeClr val="bg1"/>
                  </a:solidFill>
                </a:rPr>
                <a:t> des fragments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0" name="Rounded Rectangle 10"/>
            <p:cNvSpPr/>
            <p:nvPr/>
          </p:nvSpPr>
          <p:spPr>
            <a:xfrm>
              <a:off x="7081056" y="1637200"/>
              <a:ext cx="1029600" cy="44714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</a:rPr>
                <a:t>Fusion (Blending)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8" descr="T:\redtransteapot.png"/>
            <p:cNvPicPr preferRelativeResize="0"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8279820" y="1431424"/>
              <a:ext cx="864180" cy="864180"/>
            </a:xfrm>
            <a:prstGeom prst="rect">
              <a:avLst/>
            </a:prstGeom>
            <a:noFill/>
            <a:ln>
              <a:solidFill>
                <a:srgbClr val="95BACD"/>
              </a:solidFill>
            </a:ln>
            <a:effectLst/>
          </p:spPr>
        </p:pic>
        <p:sp>
          <p:nvSpPr>
            <p:cNvPr id="12" name="Rounded Rectangle 4"/>
            <p:cNvSpPr/>
            <p:nvPr/>
          </p:nvSpPr>
          <p:spPr>
            <a:xfrm>
              <a:off x="2286000" y="1276350"/>
              <a:ext cx="1029600" cy="4471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chemeClr val="bg1"/>
                  </a:solidFill>
                </a:rPr>
                <a:t>Sommets</a:t>
              </a:r>
              <a:endParaRPr lang="en-US" sz="9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900" dirty="0" smtClean="0">
                  <a:solidFill>
                    <a:schemeClr val="bg1"/>
                  </a:solidFill>
                </a:rPr>
                <a:t>(vertex)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286000" y="1863514"/>
              <a:ext cx="1029600" cy="4471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</a:rPr>
                <a:t>Pixels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4" name="Rounded Rectangle 3"/>
            <p:cNvSpPr/>
            <p:nvPr/>
          </p:nvSpPr>
          <p:spPr>
            <a:xfrm>
              <a:off x="3484764" y="1276350"/>
              <a:ext cx="1029600" cy="44714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</a:rPr>
                <a:t>Transformation  et </a:t>
              </a:r>
              <a:r>
                <a:rPr lang="en-US" sz="900" dirty="0" err="1" smtClean="0">
                  <a:solidFill>
                    <a:schemeClr val="bg1"/>
                  </a:solidFill>
                </a:rPr>
                <a:t>éclairage</a:t>
              </a:r>
              <a:r>
                <a:rPr lang="en-US" sz="900" dirty="0" smtClean="0">
                  <a:solidFill>
                    <a:schemeClr val="bg1"/>
                  </a:solidFill>
                </a:rPr>
                <a:t> des </a:t>
              </a:r>
              <a:r>
                <a:rPr lang="en-US" sz="900" dirty="0" err="1" smtClean="0">
                  <a:solidFill>
                    <a:schemeClr val="bg1"/>
                  </a:solidFill>
                </a:rPr>
                <a:t>sommets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5" name="Rounded Rectangle 13"/>
            <p:cNvSpPr/>
            <p:nvPr/>
          </p:nvSpPr>
          <p:spPr>
            <a:xfrm>
              <a:off x="3643962" y="2084342"/>
              <a:ext cx="1029600" cy="44714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chemeClr val="bg1"/>
                  </a:solidFill>
                </a:rPr>
                <a:t>Stockage</a:t>
              </a:r>
              <a:r>
                <a:rPr lang="en-US" sz="900" dirty="0" smtClean="0">
                  <a:solidFill>
                    <a:schemeClr val="bg1"/>
                  </a:solidFill>
                </a:rPr>
                <a:t> de textures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Straight Arrow Connector 17"/>
            <p:cNvCxnSpPr>
              <a:stCxn id="12" idx="3"/>
              <a:endCxn id="14" idx="1"/>
            </p:cNvCxnSpPr>
            <p:nvPr/>
          </p:nvCxnSpPr>
          <p:spPr>
            <a:xfrm>
              <a:off x="3315600" y="1499922"/>
              <a:ext cx="169164" cy="0"/>
            </a:xfrm>
            <a:prstGeom prst="straightConnector1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Elbow Connector 19"/>
            <p:cNvCxnSpPr>
              <a:stCxn id="14" idx="3"/>
              <a:endCxn id="8" idx="1"/>
            </p:cNvCxnSpPr>
            <p:nvPr/>
          </p:nvCxnSpPr>
          <p:spPr>
            <a:xfrm>
              <a:off x="4514364" y="1499922"/>
              <a:ext cx="169164" cy="360850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Shape 21"/>
            <p:cNvCxnSpPr>
              <a:stCxn id="13" idx="3"/>
              <a:endCxn id="8" idx="1"/>
            </p:cNvCxnSpPr>
            <p:nvPr/>
          </p:nvCxnSpPr>
          <p:spPr>
            <a:xfrm flipV="1">
              <a:off x="3315600" y="1860772"/>
              <a:ext cx="1367928" cy="226314"/>
            </a:xfrm>
            <a:prstGeom prst="bentConnector3">
              <a:avLst>
                <a:gd name="adj1" fmla="val 12154"/>
              </a:avLst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Elbow Connector 25"/>
            <p:cNvCxnSpPr>
              <a:stCxn id="13" idx="3"/>
              <a:endCxn id="15" idx="1"/>
            </p:cNvCxnSpPr>
            <p:nvPr/>
          </p:nvCxnSpPr>
          <p:spPr>
            <a:xfrm>
              <a:off x="3315600" y="2087086"/>
              <a:ext cx="328362" cy="220828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hape 27"/>
            <p:cNvCxnSpPr>
              <a:stCxn id="15" idx="3"/>
              <a:endCxn id="9" idx="2"/>
            </p:cNvCxnSpPr>
            <p:nvPr/>
          </p:nvCxnSpPr>
          <p:spPr>
            <a:xfrm flipV="1">
              <a:off x="4673562" y="2084344"/>
              <a:ext cx="1723530" cy="223570"/>
            </a:xfrm>
            <a:prstGeom prst="bentConnector2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Arrow Connector 30"/>
            <p:cNvCxnSpPr>
              <a:stCxn id="8" idx="3"/>
              <a:endCxn id="9" idx="1"/>
            </p:cNvCxnSpPr>
            <p:nvPr/>
          </p:nvCxnSpPr>
          <p:spPr>
            <a:xfrm>
              <a:off x="5713128" y="1860772"/>
              <a:ext cx="169164" cy="0"/>
            </a:xfrm>
            <a:prstGeom prst="straightConnector1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32"/>
            <p:cNvCxnSpPr>
              <a:stCxn id="9" idx="3"/>
              <a:endCxn id="10" idx="1"/>
            </p:cNvCxnSpPr>
            <p:nvPr/>
          </p:nvCxnSpPr>
          <p:spPr>
            <a:xfrm>
              <a:off x="6911892" y="1860772"/>
              <a:ext cx="169164" cy="0"/>
            </a:xfrm>
            <a:prstGeom prst="straightConnector1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Arrow Connector 34"/>
            <p:cNvCxnSpPr>
              <a:stCxn id="10" idx="3"/>
              <a:endCxn id="11" idx="1"/>
            </p:cNvCxnSpPr>
            <p:nvPr/>
          </p:nvCxnSpPr>
          <p:spPr>
            <a:xfrm>
              <a:off x="8110656" y="1860772"/>
              <a:ext cx="169164" cy="2742"/>
            </a:xfrm>
            <a:prstGeom prst="straightConnector1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7" name="Groupe 46"/>
          <p:cNvGrpSpPr/>
          <p:nvPr/>
        </p:nvGrpSpPr>
        <p:grpSpPr>
          <a:xfrm>
            <a:off x="2286000" y="2571750"/>
            <a:ext cx="2269761" cy="369332"/>
            <a:chOff x="2286000" y="2951042"/>
            <a:chExt cx="2269761" cy="369332"/>
          </a:xfrm>
        </p:grpSpPr>
        <p:sp>
          <p:nvSpPr>
            <p:cNvPr id="41" name="Rounded Rectangle 4"/>
            <p:cNvSpPr/>
            <p:nvPr/>
          </p:nvSpPr>
          <p:spPr>
            <a:xfrm>
              <a:off x="2286000" y="3023922"/>
              <a:ext cx="304800" cy="22357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 bwMode="auto">
            <a:xfrm>
              <a:off x="2590800" y="2951042"/>
              <a:ext cx="196496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 smtClean="0">
                  <a:latin typeface="Calibri" panose="020F0502020204030204" pitchFamily="34" charset="0"/>
                  <a:cs typeface="Consolas" panose="020B0609020204030204" pitchFamily="49" charset="0"/>
                </a:rPr>
                <a:t>: Données d’entrée</a:t>
              </a: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2286000" y="2878258"/>
            <a:ext cx="2537399" cy="369332"/>
            <a:chOff x="2286000" y="3462760"/>
            <a:chExt cx="2537399" cy="369332"/>
          </a:xfrm>
        </p:grpSpPr>
        <p:sp>
          <p:nvSpPr>
            <p:cNvPr id="43" name="Rounded Rectangle 4"/>
            <p:cNvSpPr/>
            <p:nvPr/>
          </p:nvSpPr>
          <p:spPr>
            <a:xfrm>
              <a:off x="2286000" y="3535640"/>
              <a:ext cx="304800" cy="22357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4" name="ZoneTexte 43"/>
            <p:cNvSpPr txBox="1"/>
            <p:nvPr/>
          </p:nvSpPr>
          <p:spPr bwMode="auto">
            <a:xfrm>
              <a:off x="2590800" y="3462760"/>
              <a:ext cx="223259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 smtClean="0">
                  <a:latin typeface="Calibri" panose="020F0502020204030204" pitchFamily="34" charset="0"/>
                  <a:cs typeface="Consolas" panose="020B0609020204030204" pitchFamily="49" charset="0"/>
                </a:rPr>
                <a:t>: Etapes configurables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302381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2004 : OpenGL 2.0</a:t>
            </a:r>
            <a:endParaRPr lang="fr-FR" dirty="0"/>
          </a:p>
        </p:txBody>
      </p:sp>
      <p:sp>
        <p:nvSpPr>
          <p:cNvPr id="45" name="Espace réservé du contenu 44"/>
          <p:cNvSpPr>
            <a:spLocks noGrp="1"/>
          </p:cNvSpPr>
          <p:nvPr>
            <p:ph idx="1"/>
          </p:nvPr>
        </p:nvSpPr>
        <p:spPr>
          <a:xfrm>
            <a:off x="2284800" y="3247590"/>
            <a:ext cx="6706800" cy="1667310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La chaine de traitement (pipeline) reste fixe</a:t>
            </a:r>
          </a:p>
          <a:p>
            <a:r>
              <a:rPr lang="fr-FR" dirty="0" smtClean="0"/>
              <a:t>Deux étapes deviennent programmables (</a:t>
            </a:r>
            <a:r>
              <a:rPr lang="fr-FR" dirty="0" err="1" smtClean="0"/>
              <a:t>shaders</a:t>
            </a:r>
            <a:r>
              <a:rPr lang="fr-FR" dirty="0" smtClean="0"/>
              <a:t>) pour remplacer les fonctions avant imposées :</a:t>
            </a:r>
          </a:p>
          <a:p>
            <a:pPr lvl="1"/>
            <a:r>
              <a:rPr lang="fr-FR" dirty="0" smtClean="0"/>
              <a:t>Vertex </a:t>
            </a:r>
            <a:r>
              <a:rPr lang="fr-FR" dirty="0" err="1" smtClean="0"/>
              <a:t>shader</a:t>
            </a:r>
            <a:r>
              <a:rPr lang="fr-FR" dirty="0" smtClean="0"/>
              <a:t> : Manipulation directement dans le GPU des vertex par l’application</a:t>
            </a:r>
          </a:p>
          <a:p>
            <a:pPr lvl="1"/>
            <a:r>
              <a:rPr lang="fr-FR" dirty="0" smtClean="0"/>
              <a:t>Fragment </a:t>
            </a:r>
            <a:r>
              <a:rPr lang="fr-FR" dirty="0" err="1" smtClean="0"/>
              <a:t>shader</a:t>
            </a:r>
            <a:r>
              <a:rPr lang="fr-FR" dirty="0" smtClean="0"/>
              <a:t> : Manipulation directe des pixels générés (définition de leurs couleurs)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16</a:t>
            </a:fld>
            <a:endParaRPr lang="fr-FR" dirty="0"/>
          </a:p>
        </p:txBody>
      </p:sp>
      <p:sp>
        <p:nvSpPr>
          <p:cNvPr id="46" name="Espace réservé du texte 4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38100" dist="38100" dir="2700000" algn="tl">
                    <a:srgbClr val="EFFAFF">
                      <a:alpha val="50000"/>
                    </a:srgbClr>
                  </a:outerShdw>
                </a:effectLst>
              </a:rPr>
              <a:t>Histoire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Ma première fenêtre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Créer une fenêtre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Interactions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OpenGL moderne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triangle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Spécification des formats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vertex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fragment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grpSp>
        <p:nvGrpSpPr>
          <p:cNvPr id="48" name="Groupe 47"/>
          <p:cNvGrpSpPr/>
          <p:nvPr/>
        </p:nvGrpSpPr>
        <p:grpSpPr>
          <a:xfrm>
            <a:off x="2286000" y="1276350"/>
            <a:ext cx="6858000" cy="1255136"/>
            <a:chOff x="2286000" y="1276350"/>
            <a:chExt cx="6858000" cy="1255136"/>
          </a:xfrm>
        </p:grpSpPr>
        <p:sp>
          <p:nvSpPr>
            <p:cNvPr id="8" name="Rounded Rectangle 5"/>
            <p:cNvSpPr/>
            <p:nvPr/>
          </p:nvSpPr>
          <p:spPr>
            <a:xfrm>
              <a:off x="4683528" y="1637200"/>
              <a:ext cx="1029600" cy="44714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chemeClr val="bg1"/>
                  </a:solidFill>
                </a:rPr>
                <a:t>Définition</a:t>
              </a:r>
              <a:r>
                <a:rPr lang="en-US" sz="900" dirty="0" smtClean="0">
                  <a:solidFill>
                    <a:schemeClr val="bg1"/>
                  </a:solidFill>
                </a:rPr>
                <a:t> et </a:t>
              </a:r>
              <a:r>
                <a:rPr lang="en-US" sz="900" dirty="0" err="1" smtClean="0">
                  <a:solidFill>
                    <a:schemeClr val="bg1"/>
                  </a:solidFill>
                </a:rPr>
                <a:t>rastérisation</a:t>
              </a:r>
              <a:r>
                <a:rPr lang="en-US" sz="900" dirty="0" smtClean="0">
                  <a:solidFill>
                    <a:schemeClr val="bg1"/>
                  </a:solidFill>
                </a:rPr>
                <a:t> des primitives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9" name="Rounded Rectangle 9"/>
            <p:cNvSpPr/>
            <p:nvPr/>
          </p:nvSpPr>
          <p:spPr>
            <a:xfrm>
              <a:off x="5882292" y="1637200"/>
              <a:ext cx="1029600" cy="447144"/>
            </a:xfrm>
            <a:prstGeom prst="roundRect">
              <a:avLst/>
            </a:prstGeom>
            <a:gradFill flip="none" rotWithShape="1">
              <a:gsLst>
                <a:gs pos="0">
                  <a:srgbClr val="FF4040">
                    <a:tint val="66000"/>
                    <a:satMod val="160000"/>
                  </a:srgbClr>
                </a:gs>
                <a:gs pos="50000">
                  <a:srgbClr val="FF4040">
                    <a:tint val="44500"/>
                    <a:satMod val="160000"/>
                  </a:srgbClr>
                </a:gs>
                <a:gs pos="100000">
                  <a:srgbClr val="FF404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FF606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</a:rPr>
                <a:t>Coloration et </a:t>
              </a:r>
              <a:r>
                <a:rPr lang="en-US" sz="900" dirty="0" err="1" smtClean="0">
                  <a:solidFill>
                    <a:schemeClr val="bg1"/>
                  </a:solidFill>
                </a:rPr>
                <a:t>texturage</a:t>
              </a:r>
              <a:r>
                <a:rPr lang="en-US" sz="900" dirty="0" smtClean="0">
                  <a:solidFill>
                    <a:schemeClr val="bg1"/>
                  </a:solidFill>
                </a:rPr>
                <a:t> des fragments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0" name="Rounded Rectangle 10"/>
            <p:cNvSpPr/>
            <p:nvPr/>
          </p:nvSpPr>
          <p:spPr>
            <a:xfrm>
              <a:off x="7081056" y="1637200"/>
              <a:ext cx="1029600" cy="44714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</a:rPr>
                <a:t>Fusion (Blending)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8" descr="T:\redtransteapot.png"/>
            <p:cNvPicPr preferRelativeResize="0"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8279820" y="1431424"/>
              <a:ext cx="864180" cy="864180"/>
            </a:xfrm>
            <a:prstGeom prst="rect">
              <a:avLst/>
            </a:prstGeom>
            <a:noFill/>
            <a:ln>
              <a:solidFill>
                <a:srgbClr val="95BACD"/>
              </a:solidFill>
            </a:ln>
            <a:effectLst/>
          </p:spPr>
        </p:pic>
        <p:sp>
          <p:nvSpPr>
            <p:cNvPr id="12" name="Rounded Rectangle 4"/>
            <p:cNvSpPr/>
            <p:nvPr/>
          </p:nvSpPr>
          <p:spPr>
            <a:xfrm>
              <a:off x="2286000" y="1276350"/>
              <a:ext cx="1029600" cy="4471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chemeClr val="bg1"/>
                  </a:solidFill>
                </a:rPr>
                <a:t>Sommets</a:t>
              </a:r>
              <a:r>
                <a:rPr lang="en-US" sz="900" dirty="0" smtClean="0">
                  <a:solidFill>
                    <a:schemeClr val="bg1"/>
                  </a:solidFill>
                </a:rPr>
                <a:t> (vertex)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286000" y="1863514"/>
              <a:ext cx="1029600" cy="4471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</a:rPr>
                <a:t>Pixels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4" name="Rounded Rectangle 3"/>
            <p:cNvSpPr/>
            <p:nvPr/>
          </p:nvSpPr>
          <p:spPr>
            <a:xfrm>
              <a:off x="3484764" y="1276350"/>
              <a:ext cx="1029600" cy="447144"/>
            </a:xfrm>
            <a:prstGeom prst="roundRect">
              <a:avLst/>
            </a:prstGeom>
            <a:gradFill flip="none" rotWithShape="1">
              <a:gsLst>
                <a:gs pos="0">
                  <a:srgbClr val="FF4040">
                    <a:tint val="66000"/>
                    <a:satMod val="160000"/>
                  </a:srgbClr>
                </a:gs>
                <a:gs pos="50000">
                  <a:srgbClr val="FF4040">
                    <a:tint val="44500"/>
                    <a:satMod val="160000"/>
                  </a:srgbClr>
                </a:gs>
                <a:gs pos="100000">
                  <a:srgbClr val="FF404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FF606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</a:rPr>
                <a:t>Transformation  et </a:t>
              </a:r>
              <a:r>
                <a:rPr lang="en-US" sz="900" dirty="0" err="1" smtClean="0">
                  <a:solidFill>
                    <a:schemeClr val="bg1"/>
                  </a:solidFill>
                </a:rPr>
                <a:t>éclairage</a:t>
              </a:r>
              <a:r>
                <a:rPr lang="en-US" sz="900" dirty="0" smtClean="0">
                  <a:solidFill>
                    <a:schemeClr val="bg1"/>
                  </a:solidFill>
                </a:rPr>
                <a:t> des </a:t>
              </a:r>
              <a:r>
                <a:rPr lang="en-US" sz="900" dirty="0" err="1" smtClean="0">
                  <a:solidFill>
                    <a:schemeClr val="bg1"/>
                  </a:solidFill>
                </a:rPr>
                <a:t>sommets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5" name="Rounded Rectangle 13"/>
            <p:cNvSpPr/>
            <p:nvPr/>
          </p:nvSpPr>
          <p:spPr>
            <a:xfrm>
              <a:off x="3643962" y="2084342"/>
              <a:ext cx="1029600" cy="44714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chemeClr val="bg1"/>
                  </a:solidFill>
                </a:rPr>
                <a:t>Stockage</a:t>
              </a:r>
              <a:r>
                <a:rPr lang="en-US" sz="900" dirty="0" smtClean="0">
                  <a:solidFill>
                    <a:schemeClr val="bg1"/>
                  </a:solidFill>
                </a:rPr>
                <a:t> de textures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Straight Arrow Connector 17"/>
            <p:cNvCxnSpPr>
              <a:stCxn id="12" idx="3"/>
              <a:endCxn id="14" idx="1"/>
            </p:cNvCxnSpPr>
            <p:nvPr/>
          </p:nvCxnSpPr>
          <p:spPr>
            <a:xfrm>
              <a:off x="3315600" y="1499922"/>
              <a:ext cx="169164" cy="0"/>
            </a:xfrm>
            <a:prstGeom prst="straightConnector1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Elbow Connector 19"/>
            <p:cNvCxnSpPr>
              <a:stCxn id="14" idx="3"/>
              <a:endCxn id="8" idx="1"/>
            </p:cNvCxnSpPr>
            <p:nvPr/>
          </p:nvCxnSpPr>
          <p:spPr>
            <a:xfrm>
              <a:off x="4514364" y="1499922"/>
              <a:ext cx="169164" cy="360850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Shape 21"/>
            <p:cNvCxnSpPr>
              <a:stCxn id="13" idx="3"/>
              <a:endCxn id="8" idx="1"/>
            </p:cNvCxnSpPr>
            <p:nvPr/>
          </p:nvCxnSpPr>
          <p:spPr>
            <a:xfrm flipV="1">
              <a:off x="3315600" y="1860772"/>
              <a:ext cx="1367928" cy="226314"/>
            </a:xfrm>
            <a:prstGeom prst="bentConnector3">
              <a:avLst>
                <a:gd name="adj1" fmla="val 12154"/>
              </a:avLst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Elbow Connector 25"/>
            <p:cNvCxnSpPr>
              <a:stCxn id="13" idx="3"/>
              <a:endCxn id="15" idx="1"/>
            </p:cNvCxnSpPr>
            <p:nvPr/>
          </p:nvCxnSpPr>
          <p:spPr>
            <a:xfrm>
              <a:off x="3315600" y="2087086"/>
              <a:ext cx="328362" cy="220828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hape 27"/>
            <p:cNvCxnSpPr>
              <a:stCxn id="15" idx="3"/>
              <a:endCxn id="9" idx="2"/>
            </p:cNvCxnSpPr>
            <p:nvPr/>
          </p:nvCxnSpPr>
          <p:spPr>
            <a:xfrm flipV="1">
              <a:off x="4673562" y="2084344"/>
              <a:ext cx="1723530" cy="223570"/>
            </a:xfrm>
            <a:prstGeom prst="bentConnector2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Arrow Connector 30"/>
            <p:cNvCxnSpPr>
              <a:stCxn id="8" idx="3"/>
              <a:endCxn id="9" idx="1"/>
            </p:cNvCxnSpPr>
            <p:nvPr/>
          </p:nvCxnSpPr>
          <p:spPr>
            <a:xfrm>
              <a:off x="5713128" y="1860772"/>
              <a:ext cx="169164" cy="0"/>
            </a:xfrm>
            <a:prstGeom prst="straightConnector1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32"/>
            <p:cNvCxnSpPr>
              <a:stCxn id="9" idx="3"/>
              <a:endCxn id="10" idx="1"/>
            </p:cNvCxnSpPr>
            <p:nvPr/>
          </p:nvCxnSpPr>
          <p:spPr>
            <a:xfrm>
              <a:off x="6911892" y="1860772"/>
              <a:ext cx="169164" cy="0"/>
            </a:xfrm>
            <a:prstGeom prst="straightConnector1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Arrow Connector 34"/>
            <p:cNvCxnSpPr>
              <a:stCxn id="10" idx="3"/>
              <a:endCxn id="11" idx="1"/>
            </p:cNvCxnSpPr>
            <p:nvPr/>
          </p:nvCxnSpPr>
          <p:spPr>
            <a:xfrm>
              <a:off x="8110656" y="1860772"/>
              <a:ext cx="169164" cy="2742"/>
            </a:xfrm>
            <a:prstGeom prst="straightConnector1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7" name="Groupe 46"/>
          <p:cNvGrpSpPr/>
          <p:nvPr/>
        </p:nvGrpSpPr>
        <p:grpSpPr>
          <a:xfrm>
            <a:off x="2286000" y="2571750"/>
            <a:ext cx="2269761" cy="369332"/>
            <a:chOff x="2286000" y="2951042"/>
            <a:chExt cx="2269761" cy="369332"/>
          </a:xfrm>
        </p:grpSpPr>
        <p:sp>
          <p:nvSpPr>
            <p:cNvPr id="41" name="Rounded Rectangle 4"/>
            <p:cNvSpPr/>
            <p:nvPr/>
          </p:nvSpPr>
          <p:spPr>
            <a:xfrm>
              <a:off x="2286000" y="3023922"/>
              <a:ext cx="304800" cy="22357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 bwMode="auto">
            <a:xfrm>
              <a:off x="2590800" y="2951042"/>
              <a:ext cx="196496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 smtClean="0">
                  <a:latin typeface="Calibri" panose="020F0502020204030204" pitchFamily="34" charset="0"/>
                  <a:cs typeface="Consolas" panose="020B0609020204030204" pitchFamily="49" charset="0"/>
                </a:rPr>
                <a:t>: Données d’entrée</a:t>
              </a: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2286000" y="2878258"/>
            <a:ext cx="2537399" cy="369332"/>
            <a:chOff x="2286000" y="3462760"/>
            <a:chExt cx="2537399" cy="369332"/>
          </a:xfrm>
        </p:grpSpPr>
        <p:sp>
          <p:nvSpPr>
            <p:cNvPr id="43" name="Rounded Rectangle 4"/>
            <p:cNvSpPr/>
            <p:nvPr/>
          </p:nvSpPr>
          <p:spPr>
            <a:xfrm>
              <a:off x="2286000" y="3535640"/>
              <a:ext cx="304800" cy="22357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4" name="ZoneTexte 43"/>
            <p:cNvSpPr txBox="1"/>
            <p:nvPr/>
          </p:nvSpPr>
          <p:spPr bwMode="auto">
            <a:xfrm>
              <a:off x="2590800" y="3462760"/>
              <a:ext cx="223259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 smtClean="0">
                  <a:latin typeface="Calibri" panose="020F0502020204030204" pitchFamily="34" charset="0"/>
                  <a:cs typeface="Consolas" panose="020B0609020204030204" pitchFamily="49" charset="0"/>
                </a:rPr>
                <a:t>: Etapes configurables</a:t>
              </a:r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4800600" y="2570173"/>
            <a:ext cx="2753355" cy="369332"/>
            <a:chOff x="2286000" y="3462760"/>
            <a:chExt cx="2753355" cy="369332"/>
          </a:xfrm>
        </p:grpSpPr>
        <p:sp>
          <p:nvSpPr>
            <p:cNvPr id="31" name="Rounded Rectangle 4"/>
            <p:cNvSpPr/>
            <p:nvPr/>
          </p:nvSpPr>
          <p:spPr>
            <a:xfrm>
              <a:off x="2286000" y="3535640"/>
              <a:ext cx="304800" cy="223572"/>
            </a:xfrm>
            <a:prstGeom prst="roundRect">
              <a:avLst/>
            </a:prstGeom>
            <a:gradFill flip="none" rotWithShape="1">
              <a:gsLst>
                <a:gs pos="0">
                  <a:srgbClr val="FF4040">
                    <a:tint val="66000"/>
                    <a:satMod val="160000"/>
                  </a:srgbClr>
                </a:gs>
                <a:gs pos="50000">
                  <a:srgbClr val="FF4040">
                    <a:tint val="44500"/>
                    <a:satMod val="160000"/>
                  </a:srgbClr>
                </a:gs>
                <a:gs pos="100000">
                  <a:srgbClr val="FF404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FF606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2" name="ZoneTexte 31"/>
            <p:cNvSpPr txBox="1"/>
            <p:nvPr/>
          </p:nvSpPr>
          <p:spPr bwMode="auto">
            <a:xfrm>
              <a:off x="2590800" y="3462760"/>
              <a:ext cx="2448555" cy="369332"/>
            </a:xfrm>
            <a:prstGeom prst="rect">
              <a:avLst/>
            </a:prstGeom>
            <a:noFill/>
            <a:ln>
              <a:noFill/>
            </a:ln>
            <a:ex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fr-FR"/>
              </a:defPPr>
              <a:lvl1pPr algn="ctr">
                <a:defRPr sz="900">
                  <a:solidFill>
                    <a:schemeClr val="bg1"/>
                  </a:solidFill>
                  <a:latin typeface="+mn-lt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cs typeface="+mn-cs"/>
                </a:defRPr>
              </a:lvl9pPr>
            </a:lstStyle>
            <a:p>
              <a:r>
                <a:rPr lang="fr-FR" sz="180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Etapes programmables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99476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2008 : OpenGL 3.0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Certaines fonctions établies en 1992 ne sont plus du tout en adéquation avec les GPU modernes</a:t>
            </a:r>
          </a:p>
          <a:p>
            <a:pPr lvl="1"/>
            <a:r>
              <a:rPr lang="fr-FR" dirty="0" smtClean="0"/>
              <a:t>Elles sont identifiées comme « dépréciées »</a:t>
            </a:r>
          </a:p>
          <a:p>
            <a:pPr lvl="1"/>
            <a:r>
              <a:rPr lang="fr-FR" dirty="0" smtClean="0"/>
              <a:t>Sont susceptibles d’être supprimées dans des versions futures d’OpenGL</a:t>
            </a:r>
          </a:p>
          <a:p>
            <a:pPr lvl="2"/>
            <a:r>
              <a:rPr lang="fr-FR" dirty="0" smtClean="0"/>
              <a:t>A partir d’OpenGL 3.2, les fenêtres OpenGL peuvent être créées selon deux profils :</a:t>
            </a:r>
          </a:p>
          <a:p>
            <a:pPr lvl="3"/>
            <a:r>
              <a:rPr lang="fr-FR" dirty="0" smtClean="0"/>
              <a:t>Un profil de compatibilité (les fonctions dépréciées sont accessibles)</a:t>
            </a:r>
          </a:p>
          <a:p>
            <a:pPr lvl="3"/>
            <a:r>
              <a:rPr lang="fr-FR" dirty="0" smtClean="0"/>
              <a:t>Un profil fondamental « </a:t>
            </a:r>
            <a:r>
              <a:rPr lang="fr-FR" dirty="0" err="1" smtClean="0"/>
              <a:t>core</a:t>
            </a:r>
            <a:r>
              <a:rPr lang="fr-FR" dirty="0" smtClean="0"/>
              <a:t> » (les fonctions dépréciées sont interdites)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17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38100" dist="38100" dir="2700000" algn="tl">
                    <a:srgbClr val="EFFAFF">
                      <a:alpha val="50000"/>
                    </a:srgbClr>
                  </a:outerShdw>
                </a:effectLst>
              </a:rPr>
              <a:t>Histoire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Ma première fenêtre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Créer une fenêtre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Interactions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OpenGL moderne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triangle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Spécification des formats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vertex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fragment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0911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Mars 2009 : OpenGL 3.1</a:t>
            </a:r>
            <a:endParaRPr lang="fr-FR" dirty="0"/>
          </a:p>
        </p:txBody>
      </p:sp>
      <p:sp>
        <p:nvSpPr>
          <p:cNvPr id="45" name="Espace réservé du contenu 44"/>
          <p:cNvSpPr>
            <a:spLocks noGrp="1"/>
          </p:cNvSpPr>
          <p:nvPr>
            <p:ph idx="1"/>
          </p:nvPr>
        </p:nvSpPr>
        <p:spPr>
          <a:xfrm>
            <a:off x="2284800" y="3247590"/>
            <a:ext cx="6706800" cy="1667310"/>
          </a:xfrm>
        </p:spPr>
        <p:txBody>
          <a:bodyPr>
            <a:normAutofit fontScale="85000" lnSpcReduction="10000"/>
          </a:bodyPr>
          <a:lstStyle/>
          <a:p>
            <a:r>
              <a:rPr lang="fr-FR" dirty="0" smtClean="0"/>
              <a:t>Les fonctions historiques de traitement des sommets et des fragments sont supprimées</a:t>
            </a:r>
          </a:p>
          <a:p>
            <a:pPr lvl="1"/>
            <a:r>
              <a:rPr lang="fr-FR" dirty="0" smtClean="0"/>
              <a:t>Il est imposé de programmer les vertex et fragment </a:t>
            </a:r>
            <a:r>
              <a:rPr lang="fr-FR" dirty="0" err="1" smtClean="0"/>
              <a:t>shaders</a:t>
            </a:r>
            <a:endParaRPr lang="fr-FR" dirty="0" smtClean="0"/>
          </a:p>
          <a:p>
            <a:r>
              <a:rPr lang="fr-FR" dirty="0" smtClean="0"/>
              <a:t>Les données (vertex) doivent être envoyées vers le GPU en un bloc et non plus un à un.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18</a:t>
            </a:fld>
            <a:endParaRPr lang="fr-FR" dirty="0"/>
          </a:p>
        </p:txBody>
      </p:sp>
      <p:sp>
        <p:nvSpPr>
          <p:cNvPr id="46" name="Espace réservé du texte 4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38100" dist="38100" dir="2700000" algn="tl">
                    <a:srgbClr val="EFFAFF">
                      <a:alpha val="50000"/>
                    </a:srgbClr>
                  </a:outerShdw>
                </a:effectLst>
              </a:rPr>
              <a:t>Histoire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Ma première fenêtre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Créer une fenêtre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Interactions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OpenGL moderne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triangle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Spécification des formats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vertex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fragment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grpSp>
        <p:nvGrpSpPr>
          <p:cNvPr id="48" name="Groupe 47"/>
          <p:cNvGrpSpPr/>
          <p:nvPr/>
        </p:nvGrpSpPr>
        <p:grpSpPr>
          <a:xfrm>
            <a:off x="2286000" y="1276350"/>
            <a:ext cx="6858000" cy="1255136"/>
            <a:chOff x="2286000" y="1276350"/>
            <a:chExt cx="6858000" cy="1255136"/>
          </a:xfrm>
        </p:grpSpPr>
        <p:sp>
          <p:nvSpPr>
            <p:cNvPr id="8" name="Rounded Rectangle 5"/>
            <p:cNvSpPr/>
            <p:nvPr/>
          </p:nvSpPr>
          <p:spPr>
            <a:xfrm>
              <a:off x="4683528" y="1637200"/>
              <a:ext cx="1029600" cy="44714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chemeClr val="bg1"/>
                  </a:solidFill>
                </a:rPr>
                <a:t>Définition</a:t>
              </a:r>
              <a:r>
                <a:rPr lang="en-US" sz="900" dirty="0" smtClean="0">
                  <a:solidFill>
                    <a:schemeClr val="bg1"/>
                  </a:solidFill>
                </a:rPr>
                <a:t> et </a:t>
              </a:r>
              <a:r>
                <a:rPr lang="en-US" sz="900" dirty="0" err="1" smtClean="0">
                  <a:solidFill>
                    <a:schemeClr val="bg1"/>
                  </a:solidFill>
                </a:rPr>
                <a:t>rastérisation</a:t>
              </a:r>
              <a:r>
                <a:rPr lang="en-US" sz="900" dirty="0" smtClean="0">
                  <a:solidFill>
                    <a:schemeClr val="bg1"/>
                  </a:solidFill>
                </a:rPr>
                <a:t> des primitives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9" name="Rounded Rectangle 9"/>
            <p:cNvSpPr/>
            <p:nvPr/>
          </p:nvSpPr>
          <p:spPr>
            <a:xfrm>
              <a:off x="5882292" y="1637200"/>
              <a:ext cx="1029600" cy="447144"/>
            </a:xfrm>
            <a:prstGeom prst="roundRect">
              <a:avLst/>
            </a:prstGeom>
            <a:gradFill flip="none" rotWithShape="1">
              <a:gsLst>
                <a:gs pos="0">
                  <a:srgbClr val="FF4040">
                    <a:tint val="66000"/>
                    <a:satMod val="160000"/>
                  </a:srgbClr>
                </a:gs>
                <a:gs pos="50000">
                  <a:srgbClr val="FF4040">
                    <a:tint val="44500"/>
                    <a:satMod val="160000"/>
                  </a:srgbClr>
                </a:gs>
                <a:gs pos="100000">
                  <a:srgbClr val="FF404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FF606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</a:rPr>
                <a:t>Fragment </a:t>
              </a:r>
              <a:r>
                <a:rPr lang="en-US" sz="900" dirty="0" err="1" smtClean="0">
                  <a:solidFill>
                    <a:schemeClr val="bg1"/>
                  </a:solidFill>
                </a:rPr>
                <a:t>shader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0" name="Rounded Rectangle 10"/>
            <p:cNvSpPr/>
            <p:nvPr/>
          </p:nvSpPr>
          <p:spPr>
            <a:xfrm>
              <a:off x="7081056" y="1637200"/>
              <a:ext cx="1029600" cy="44714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</a:rPr>
                <a:t>Fusion (Blending)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8" descr="T:\redtransteapot.png"/>
            <p:cNvPicPr preferRelativeResize="0"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8279820" y="1431424"/>
              <a:ext cx="864180" cy="864180"/>
            </a:xfrm>
            <a:prstGeom prst="rect">
              <a:avLst/>
            </a:prstGeom>
            <a:noFill/>
            <a:ln>
              <a:solidFill>
                <a:srgbClr val="95BACD"/>
              </a:solidFill>
            </a:ln>
            <a:effectLst/>
          </p:spPr>
        </p:pic>
        <p:sp>
          <p:nvSpPr>
            <p:cNvPr id="12" name="Rounded Rectangle 4"/>
            <p:cNvSpPr/>
            <p:nvPr/>
          </p:nvSpPr>
          <p:spPr>
            <a:xfrm>
              <a:off x="2286000" y="1276350"/>
              <a:ext cx="1029600" cy="4471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chemeClr val="bg1"/>
                  </a:solidFill>
                </a:rPr>
                <a:t>Sommets</a:t>
              </a:r>
              <a:r>
                <a:rPr lang="en-US" sz="900" dirty="0" smtClean="0">
                  <a:solidFill>
                    <a:schemeClr val="bg1"/>
                  </a:solidFill>
                </a:rPr>
                <a:t> (vertex)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286000" y="1863514"/>
              <a:ext cx="1029600" cy="4471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</a:rPr>
                <a:t>Pixels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4" name="Rounded Rectangle 3"/>
            <p:cNvSpPr/>
            <p:nvPr/>
          </p:nvSpPr>
          <p:spPr>
            <a:xfrm>
              <a:off x="3484764" y="1276350"/>
              <a:ext cx="1029600" cy="447144"/>
            </a:xfrm>
            <a:prstGeom prst="roundRect">
              <a:avLst/>
            </a:prstGeom>
            <a:gradFill flip="none" rotWithShape="1">
              <a:gsLst>
                <a:gs pos="0">
                  <a:srgbClr val="FF4040">
                    <a:tint val="66000"/>
                    <a:satMod val="160000"/>
                  </a:srgbClr>
                </a:gs>
                <a:gs pos="50000">
                  <a:srgbClr val="FF4040">
                    <a:tint val="44500"/>
                    <a:satMod val="160000"/>
                  </a:srgbClr>
                </a:gs>
                <a:gs pos="100000">
                  <a:srgbClr val="FF404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FF606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</a:rPr>
                <a:t>Vertex </a:t>
              </a:r>
              <a:r>
                <a:rPr lang="en-US" sz="900" dirty="0" err="1" smtClean="0">
                  <a:solidFill>
                    <a:schemeClr val="bg1"/>
                  </a:solidFill>
                </a:rPr>
                <a:t>shader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5" name="Rounded Rectangle 13"/>
            <p:cNvSpPr/>
            <p:nvPr/>
          </p:nvSpPr>
          <p:spPr>
            <a:xfrm>
              <a:off x="3643962" y="2084342"/>
              <a:ext cx="1029600" cy="44714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chemeClr val="bg1"/>
                  </a:solidFill>
                </a:rPr>
                <a:t>Stockage</a:t>
              </a:r>
              <a:r>
                <a:rPr lang="en-US" sz="900" dirty="0" smtClean="0">
                  <a:solidFill>
                    <a:schemeClr val="bg1"/>
                  </a:solidFill>
                </a:rPr>
                <a:t> de textures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Straight Arrow Connector 17"/>
            <p:cNvCxnSpPr>
              <a:stCxn id="12" idx="3"/>
              <a:endCxn id="14" idx="1"/>
            </p:cNvCxnSpPr>
            <p:nvPr/>
          </p:nvCxnSpPr>
          <p:spPr>
            <a:xfrm>
              <a:off x="3315600" y="1499922"/>
              <a:ext cx="169164" cy="0"/>
            </a:xfrm>
            <a:prstGeom prst="straightConnector1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Elbow Connector 19"/>
            <p:cNvCxnSpPr>
              <a:stCxn id="14" idx="3"/>
              <a:endCxn id="8" idx="1"/>
            </p:cNvCxnSpPr>
            <p:nvPr/>
          </p:nvCxnSpPr>
          <p:spPr>
            <a:xfrm>
              <a:off x="4514364" y="1499922"/>
              <a:ext cx="169164" cy="360850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Shape 21"/>
            <p:cNvCxnSpPr>
              <a:stCxn id="13" idx="3"/>
              <a:endCxn id="8" idx="1"/>
            </p:cNvCxnSpPr>
            <p:nvPr/>
          </p:nvCxnSpPr>
          <p:spPr>
            <a:xfrm flipV="1">
              <a:off x="3315600" y="1860772"/>
              <a:ext cx="1367928" cy="226314"/>
            </a:xfrm>
            <a:prstGeom prst="bentConnector3">
              <a:avLst>
                <a:gd name="adj1" fmla="val 12154"/>
              </a:avLst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Elbow Connector 25"/>
            <p:cNvCxnSpPr>
              <a:stCxn id="13" idx="3"/>
              <a:endCxn id="15" idx="1"/>
            </p:cNvCxnSpPr>
            <p:nvPr/>
          </p:nvCxnSpPr>
          <p:spPr>
            <a:xfrm>
              <a:off x="3315600" y="2087086"/>
              <a:ext cx="328362" cy="220828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hape 27"/>
            <p:cNvCxnSpPr>
              <a:stCxn id="15" idx="3"/>
              <a:endCxn id="9" idx="2"/>
            </p:cNvCxnSpPr>
            <p:nvPr/>
          </p:nvCxnSpPr>
          <p:spPr>
            <a:xfrm flipV="1">
              <a:off x="4673562" y="2084344"/>
              <a:ext cx="1723530" cy="223570"/>
            </a:xfrm>
            <a:prstGeom prst="bentConnector2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Arrow Connector 30"/>
            <p:cNvCxnSpPr>
              <a:stCxn id="8" idx="3"/>
              <a:endCxn id="9" idx="1"/>
            </p:cNvCxnSpPr>
            <p:nvPr/>
          </p:nvCxnSpPr>
          <p:spPr>
            <a:xfrm>
              <a:off x="5713128" y="1860772"/>
              <a:ext cx="169164" cy="0"/>
            </a:xfrm>
            <a:prstGeom prst="straightConnector1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32"/>
            <p:cNvCxnSpPr>
              <a:stCxn id="9" idx="3"/>
              <a:endCxn id="10" idx="1"/>
            </p:cNvCxnSpPr>
            <p:nvPr/>
          </p:nvCxnSpPr>
          <p:spPr>
            <a:xfrm>
              <a:off x="6911892" y="1860772"/>
              <a:ext cx="169164" cy="0"/>
            </a:xfrm>
            <a:prstGeom prst="straightConnector1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Arrow Connector 34"/>
            <p:cNvCxnSpPr>
              <a:stCxn id="10" idx="3"/>
              <a:endCxn id="11" idx="1"/>
            </p:cNvCxnSpPr>
            <p:nvPr/>
          </p:nvCxnSpPr>
          <p:spPr>
            <a:xfrm>
              <a:off x="8110656" y="1860772"/>
              <a:ext cx="169164" cy="2742"/>
            </a:xfrm>
            <a:prstGeom prst="straightConnector1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7" name="Groupe 46"/>
          <p:cNvGrpSpPr/>
          <p:nvPr/>
        </p:nvGrpSpPr>
        <p:grpSpPr>
          <a:xfrm>
            <a:off x="2286000" y="2571750"/>
            <a:ext cx="2269761" cy="369332"/>
            <a:chOff x="2286000" y="2951042"/>
            <a:chExt cx="2269761" cy="369332"/>
          </a:xfrm>
        </p:grpSpPr>
        <p:sp>
          <p:nvSpPr>
            <p:cNvPr id="41" name="Rounded Rectangle 4"/>
            <p:cNvSpPr/>
            <p:nvPr/>
          </p:nvSpPr>
          <p:spPr>
            <a:xfrm>
              <a:off x="2286000" y="3023922"/>
              <a:ext cx="304800" cy="22357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 bwMode="auto">
            <a:xfrm>
              <a:off x="2590800" y="2951042"/>
              <a:ext cx="196496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 smtClean="0">
                  <a:latin typeface="Calibri" panose="020F0502020204030204" pitchFamily="34" charset="0"/>
                  <a:cs typeface="Consolas" panose="020B0609020204030204" pitchFamily="49" charset="0"/>
                </a:rPr>
                <a:t>: Données d’entrée</a:t>
              </a: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2286000" y="2878258"/>
            <a:ext cx="2537399" cy="369332"/>
            <a:chOff x="2286000" y="3462760"/>
            <a:chExt cx="2537399" cy="369332"/>
          </a:xfrm>
        </p:grpSpPr>
        <p:sp>
          <p:nvSpPr>
            <p:cNvPr id="43" name="Rounded Rectangle 4"/>
            <p:cNvSpPr/>
            <p:nvPr/>
          </p:nvSpPr>
          <p:spPr>
            <a:xfrm>
              <a:off x="2286000" y="3535640"/>
              <a:ext cx="304800" cy="22357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44" name="ZoneTexte 43"/>
            <p:cNvSpPr txBox="1"/>
            <p:nvPr/>
          </p:nvSpPr>
          <p:spPr bwMode="auto">
            <a:xfrm>
              <a:off x="2590800" y="3462760"/>
              <a:ext cx="223259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 smtClean="0">
                  <a:latin typeface="Calibri" panose="020F0502020204030204" pitchFamily="34" charset="0"/>
                  <a:cs typeface="Consolas" panose="020B0609020204030204" pitchFamily="49" charset="0"/>
                </a:rPr>
                <a:t>: Etapes configurables</a:t>
              </a:r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4800600" y="2570173"/>
            <a:ext cx="2753355" cy="369332"/>
            <a:chOff x="2286000" y="3462760"/>
            <a:chExt cx="2753355" cy="369332"/>
          </a:xfrm>
        </p:grpSpPr>
        <p:sp>
          <p:nvSpPr>
            <p:cNvPr id="31" name="Rounded Rectangle 4"/>
            <p:cNvSpPr/>
            <p:nvPr/>
          </p:nvSpPr>
          <p:spPr>
            <a:xfrm>
              <a:off x="2286000" y="3535640"/>
              <a:ext cx="304800" cy="223572"/>
            </a:xfrm>
            <a:prstGeom prst="roundRect">
              <a:avLst/>
            </a:prstGeom>
            <a:gradFill flip="none" rotWithShape="1">
              <a:gsLst>
                <a:gs pos="0">
                  <a:srgbClr val="FF4040">
                    <a:tint val="66000"/>
                    <a:satMod val="160000"/>
                  </a:srgbClr>
                </a:gs>
                <a:gs pos="50000">
                  <a:srgbClr val="FF4040">
                    <a:tint val="44500"/>
                    <a:satMod val="160000"/>
                  </a:srgbClr>
                </a:gs>
                <a:gs pos="100000">
                  <a:srgbClr val="FF404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FF606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2" name="ZoneTexte 31"/>
            <p:cNvSpPr txBox="1"/>
            <p:nvPr/>
          </p:nvSpPr>
          <p:spPr bwMode="auto">
            <a:xfrm>
              <a:off x="2590800" y="3462760"/>
              <a:ext cx="244855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 smtClean="0">
                  <a:latin typeface="Calibri" panose="020F0502020204030204" pitchFamily="34" charset="0"/>
                  <a:cs typeface="Consolas" panose="020B0609020204030204" pitchFamily="49" charset="0"/>
                </a:rPr>
                <a:t>: Etapes programmables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51294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Août 2009 : OpenGL 3.2</a:t>
            </a:r>
            <a:endParaRPr lang="fr-FR" dirty="0"/>
          </a:p>
        </p:txBody>
      </p:sp>
      <p:sp>
        <p:nvSpPr>
          <p:cNvPr id="45" name="Espace réservé du contenu 44"/>
          <p:cNvSpPr>
            <a:spLocks noGrp="1"/>
          </p:cNvSpPr>
          <p:nvPr>
            <p:ph idx="1"/>
          </p:nvPr>
        </p:nvSpPr>
        <p:spPr>
          <a:xfrm>
            <a:off x="2284800" y="3482900"/>
            <a:ext cx="6706800" cy="1432000"/>
          </a:xfrm>
        </p:spPr>
        <p:txBody>
          <a:bodyPr>
            <a:normAutofit fontScale="55000" lnSpcReduction="20000"/>
          </a:bodyPr>
          <a:lstStyle/>
          <a:p>
            <a:r>
              <a:rPr lang="fr-FR" dirty="0" smtClean="0"/>
              <a:t>Ajout du </a:t>
            </a:r>
            <a:r>
              <a:rPr lang="fr-FR" dirty="0" err="1" smtClean="0"/>
              <a:t>geometry</a:t>
            </a:r>
            <a:r>
              <a:rPr lang="fr-FR" dirty="0" smtClean="0"/>
              <a:t> </a:t>
            </a:r>
            <a:r>
              <a:rPr lang="fr-FR" dirty="0" err="1" smtClean="0"/>
              <a:t>shader</a:t>
            </a:r>
            <a:r>
              <a:rPr lang="fr-FR" dirty="0" smtClean="0"/>
              <a:t> :</a:t>
            </a:r>
          </a:p>
          <a:p>
            <a:pPr lvl="1"/>
            <a:r>
              <a:rPr lang="fr-FR" dirty="0" smtClean="0"/>
              <a:t>Peut créer de nouvelles primitives</a:t>
            </a:r>
          </a:p>
          <a:p>
            <a:pPr lvl="2"/>
            <a:r>
              <a:rPr lang="fr-FR" dirty="0" smtClean="0"/>
              <a:t>Exemple : transformer chaque sommet (point) en cube</a:t>
            </a:r>
            <a:br>
              <a:rPr lang="fr-FR" dirty="0" smtClean="0"/>
            </a:br>
            <a:r>
              <a:rPr lang="fr-FR" dirty="0" smtClean="0">
                <a:sym typeface="Wingdings" panose="05000000000000000000" pitchFamily="2" charset="2"/>
              </a:rPr>
              <a:t> génère ainsi 8 points à partir d’une position initiale</a:t>
            </a:r>
            <a:br>
              <a:rPr lang="fr-FR" dirty="0" smtClean="0">
                <a:sym typeface="Wingdings" panose="05000000000000000000" pitchFamily="2" charset="2"/>
              </a:rPr>
            </a:br>
            <a:r>
              <a:rPr lang="fr-FR" dirty="0" smtClean="0">
                <a:sym typeface="Wingdings" panose="05000000000000000000" pitchFamily="2" charset="2"/>
              </a:rPr>
              <a:t> définit des triangles sur les 8 points pour former le cube</a:t>
            </a:r>
          </a:p>
          <a:p>
            <a:r>
              <a:rPr lang="fr-FR" dirty="0" smtClean="0">
                <a:sym typeface="Wingdings" panose="05000000000000000000" pitchFamily="2" charset="2"/>
              </a:rPr>
              <a:t>Deux profils possibles :</a:t>
            </a:r>
          </a:p>
          <a:p>
            <a:pPr lvl="1"/>
            <a:r>
              <a:rPr lang="fr-FR" dirty="0" err="1" smtClean="0">
                <a:sym typeface="Wingdings" panose="05000000000000000000" pitchFamily="2" charset="2"/>
              </a:rPr>
              <a:t>Core</a:t>
            </a:r>
            <a:r>
              <a:rPr lang="fr-FR" dirty="0" smtClean="0">
                <a:sym typeface="Wingdings" panose="05000000000000000000" pitchFamily="2" charset="2"/>
              </a:rPr>
              <a:t> Profile : L’OpenGL strictement moderne</a:t>
            </a:r>
          </a:p>
          <a:p>
            <a:pPr lvl="1"/>
            <a:r>
              <a:rPr lang="fr-FR" dirty="0" smtClean="0">
                <a:sym typeface="Wingdings" panose="05000000000000000000" pitchFamily="2" charset="2"/>
              </a:rPr>
              <a:t>Compatibility Profile : réintégration des fonctions historiques d’OpenGL &lt; 3.0</a:t>
            </a:r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19</a:t>
            </a:fld>
            <a:endParaRPr lang="fr-FR" dirty="0"/>
          </a:p>
        </p:txBody>
      </p:sp>
      <p:sp>
        <p:nvSpPr>
          <p:cNvPr id="46" name="Espace réservé du texte 4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38100" dist="38100" dir="2700000" algn="tl">
                    <a:srgbClr val="EFFAFF">
                      <a:alpha val="50000"/>
                    </a:srgbClr>
                  </a:outerShdw>
                </a:effectLst>
              </a:rPr>
              <a:t>Histoire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Ma première fenêtre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Créer une fenêtre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Interactions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OpenGL moderne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triangle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Spécification des formats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vertex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fragment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grpSp>
        <p:nvGrpSpPr>
          <p:cNvPr id="47" name="Groupe 46"/>
          <p:cNvGrpSpPr/>
          <p:nvPr/>
        </p:nvGrpSpPr>
        <p:grpSpPr>
          <a:xfrm>
            <a:off x="2286000" y="2810310"/>
            <a:ext cx="2269761" cy="369332"/>
            <a:chOff x="2286000" y="2951042"/>
            <a:chExt cx="2269761" cy="369332"/>
          </a:xfrm>
        </p:grpSpPr>
        <p:sp>
          <p:nvSpPr>
            <p:cNvPr id="41" name="Rounded Rectangle 4"/>
            <p:cNvSpPr/>
            <p:nvPr/>
          </p:nvSpPr>
          <p:spPr>
            <a:xfrm>
              <a:off x="2286000" y="3023922"/>
              <a:ext cx="304800" cy="22357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 bwMode="auto">
            <a:xfrm>
              <a:off x="2590800" y="2951042"/>
              <a:ext cx="196496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 smtClean="0">
                  <a:latin typeface="Calibri" panose="020F0502020204030204" pitchFamily="34" charset="0"/>
                  <a:cs typeface="Consolas" panose="020B0609020204030204" pitchFamily="49" charset="0"/>
                </a:rPr>
                <a:t>: Données d’entrée</a:t>
              </a: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2286000" y="3116818"/>
            <a:ext cx="2537399" cy="369332"/>
            <a:chOff x="2286000" y="3462760"/>
            <a:chExt cx="2537399" cy="369332"/>
          </a:xfrm>
        </p:grpSpPr>
        <p:sp>
          <p:nvSpPr>
            <p:cNvPr id="43" name="Rounded Rectangle 4"/>
            <p:cNvSpPr/>
            <p:nvPr/>
          </p:nvSpPr>
          <p:spPr>
            <a:xfrm>
              <a:off x="2286000" y="3535640"/>
              <a:ext cx="304800" cy="22357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44" name="ZoneTexte 43"/>
            <p:cNvSpPr txBox="1"/>
            <p:nvPr/>
          </p:nvSpPr>
          <p:spPr bwMode="auto">
            <a:xfrm>
              <a:off x="2590800" y="3462760"/>
              <a:ext cx="223259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 smtClean="0">
                  <a:latin typeface="Calibri" panose="020F0502020204030204" pitchFamily="34" charset="0"/>
                  <a:cs typeface="Consolas" panose="020B0609020204030204" pitchFamily="49" charset="0"/>
                </a:rPr>
                <a:t>: Etapes configurables</a:t>
              </a:r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4800600" y="2808733"/>
            <a:ext cx="2753355" cy="369332"/>
            <a:chOff x="2286000" y="3462760"/>
            <a:chExt cx="2753355" cy="369332"/>
          </a:xfrm>
        </p:grpSpPr>
        <p:sp>
          <p:nvSpPr>
            <p:cNvPr id="31" name="Rounded Rectangle 4"/>
            <p:cNvSpPr/>
            <p:nvPr/>
          </p:nvSpPr>
          <p:spPr>
            <a:xfrm>
              <a:off x="2286000" y="3535640"/>
              <a:ext cx="304800" cy="223572"/>
            </a:xfrm>
            <a:prstGeom prst="roundRect">
              <a:avLst/>
            </a:prstGeom>
            <a:gradFill flip="none" rotWithShape="1">
              <a:gsLst>
                <a:gs pos="0">
                  <a:srgbClr val="FF4040">
                    <a:tint val="66000"/>
                    <a:satMod val="160000"/>
                  </a:srgbClr>
                </a:gs>
                <a:gs pos="50000">
                  <a:srgbClr val="FF4040">
                    <a:tint val="44500"/>
                    <a:satMod val="160000"/>
                  </a:srgbClr>
                </a:gs>
                <a:gs pos="100000">
                  <a:srgbClr val="FF404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FF606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2" name="ZoneTexte 31"/>
            <p:cNvSpPr txBox="1"/>
            <p:nvPr/>
          </p:nvSpPr>
          <p:spPr bwMode="auto">
            <a:xfrm>
              <a:off x="2590800" y="3462760"/>
              <a:ext cx="244855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 smtClean="0">
                  <a:latin typeface="Calibri" panose="020F0502020204030204" pitchFamily="34" charset="0"/>
                  <a:cs typeface="Consolas" panose="020B0609020204030204" pitchFamily="49" charset="0"/>
                </a:rPr>
                <a:t>: Etapes programmables</a:t>
              </a:r>
            </a:p>
          </p:txBody>
        </p:sp>
      </p:grpSp>
      <p:grpSp>
        <p:nvGrpSpPr>
          <p:cNvPr id="87" name="Groupe 86"/>
          <p:cNvGrpSpPr/>
          <p:nvPr/>
        </p:nvGrpSpPr>
        <p:grpSpPr>
          <a:xfrm>
            <a:off x="2286000" y="1276350"/>
            <a:ext cx="6858000" cy="1524000"/>
            <a:chOff x="2286000" y="1276350"/>
            <a:chExt cx="6858000" cy="1524000"/>
          </a:xfrm>
        </p:grpSpPr>
        <p:sp>
          <p:nvSpPr>
            <p:cNvPr id="8" name="Rounded Rectangle 5"/>
            <p:cNvSpPr/>
            <p:nvPr/>
          </p:nvSpPr>
          <p:spPr>
            <a:xfrm>
              <a:off x="5413944" y="1637200"/>
              <a:ext cx="988728" cy="44714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chemeClr val="bg1"/>
                  </a:solidFill>
                </a:rPr>
                <a:t>Définition</a:t>
              </a:r>
              <a:r>
                <a:rPr lang="en-US" sz="900" dirty="0" smtClean="0">
                  <a:solidFill>
                    <a:schemeClr val="bg1"/>
                  </a:solidFill>
                </a:rPr>
                <a:t> et </a:t>
              </a:r>
              <a:r>
                <a:rPr lang="en-US" sz="900" dirty="0" err="1" smtClean="0">
                  <a:solidFill>
                    <a:schemeClr val="bg1"/>
                  </a:solidFill>
                </a:rPr>
                <a:t>rastérisation</a:t>
              </a:r>
              <a:r>
                <a:rPr lang="en-US" sz="900" dirty="0" smtClean="0">
                  <a:solidFill>
                    <a:schemeClr val="bg1"/>
                  </a:solidFill>
                </a:rPr>
                <a:t> des primitives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9" name="Rounded Rectangle 9"/>
            <p:cNvSpPr/>
            <p:nvPr/>
          </p:nvSpPr>
          <p:spPr>
            <a:xfrm>
              <a:off x="6488156" y="1637200"/>
              <a:ext cx="988728" cy="447144"/>
            </a:xfrm>
            <a:prstGeom prst="roundRect">
              <a:avLst/>
            </a:prstGeom>
            <a:gradFill flip="none" rotWithShape="1">
              <a:gsLst>
                <a:gs pos="0">
                  <a:srgbClr val="FF4040">
                    <a:tint val="66000"/>
                    <a:satMod val="160000"/>
                  </a:srgbClr>
                </a:gs>
                <a:gs pos="50000">
                  <a:srgbClr val="FF4040">
                    <a:tint val="44500"/>
                    <a:satMod val="160000"/>
                  </a:srgbClr>
                </a:gs>
                <a:gs pos="100000">
                  <a:srgbClr val="FF404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FF606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</a:rPr>
                <a:t>Fragment </a:t>
              </a:r>
              <a:r>
                <a:rPr lang="en-US" sz="900" dirty="0" err="1" smtClean="0">
                  <a:solidFill>
                    <a:schemeClr val="bg1"/>
                  </a:solidFill>
                </a:rPr>
                <a:t>shader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0" name="Rounded Rectangle 10"/>
            <p:cNvSpPr/>
            <p:nvPr/>
          </p:nvSpPr>
          <p:spPr>
            <a:xfrm>
              <a:off x="7562368" y="1637200"/>
              <a:ext cx="988728" cy="44714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</a:rPr>
                <a:t>Fusion (Blending)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pic>
          <p:nvPicPr>
            <p:cNvPr id="11" name="Picture 8" descr="T:\redtransteapot.png"/>
            <p:cNvPicPr preferRelativeResize="0"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8636580" y="1609804"/>
              <a:ext cx="507420" cy="507420"/>
            </a:xfrm>
            <a:prstGeom prst="rect">
              <a:avLst/>
            </a:prstGeom>
            <a:noFill/>
            <a:ln>
              <a:solidFill>
                <a:srgbClr val="95BACD"/>
              </a:solidFill>
            </a:ln>
            <a:effectLst/>
          </p:spPr>
        </p:pic>
        <p:sp>
          <p:nvSpPr>
            <p:cNvPr id="12" name="Rounded Rectangle 4"/>
            <p:cNvSpPr/>
            <p:nvPr/>
          </p:nvSpPr>
          <p:spPr>
            <a:xfrm>
              <a:off x="2286000" y="1276350"/>
              <a:ext cx="762000" cy="4471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chemeClr val="bg1"/>
                  </a:solidFill>
                </a:rPr>
                <a:t>Sommets</a:t>
              </a:r>
              <a:r>
                <a:rPr lang="en-US" sz="900" dirty="0" smtClean="0">
                  <a:solidFill>
                    <a:schemeClr val="bg1"/>
                  </a:solidFill>
                </a:rPr>
                <a:t> (vertex)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286000" y="2353206"/>
              <a:ext cx="762000" cy="44714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</a:rPr>
                <a:t>Pixels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4" name="Rounded Rectangle 3"/>
            <p:cNvSpPr/>
            <p:nvPr/>
          </p:nvSpPr>
          <p:spPr>
            <a:xfrm>
              <a:off x="3278472" y="1276350"/>
              <a:ext cx="988728" cy="447144"/>
            </a:xfrm>
            <a:prstGeom prst="roundRect">
              <a:avLst/>
            </a:prstGeom>
            <a:gradFill flip="none" rotWithShape="1">
              <a:gsLst>
                <a:gs pos="0">
                  <a:srgbClr val="FF4040">
                    <a:tint val="66000"/>
                    <a:satMod val="160000"/>
                  </a:srgbClr>
                </a:gs>
                <a:gs pos="50000">
                  <a:srgbClr val="FF4040">
                    <a:tint val="44500"/>
                    <a:satMod val="160000"/>
                  </a:srgbClr>
                </a:gs>
                <a:gs pos="100000">
                  <a:srgbClr val="FF404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FF606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</a:rPr>
                <a:t>Vertex </a:t>
              </a:r>
              <a:r>
                <a:rPr lang="en-US" sz="900" dirty="0" err="1" smtClean="0">
                  <a:solidFill>
                    <a:schemeClr val="bg1"/>
                  </a:solidFill>
                </a:rPr>
                <a:t>shader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5" name="Rounded Rectangle 13"/>
            <p:cNvSpPr/>
            <p:nvPr/>
          </p:nvSpPr>
          <p:spPr>
            <a:xfrm>
              <a:off x="3278472" y="2353206"/>
              <a:ext cx="988728" cy="44714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 smtClean="0">
                  <a:solidFill>
                    <a:schemeClr val="bg1"/>
                  </a:solidFill>
                </a:rPr>
                <a:t>Stockage</a:t>
              </a:r>
              <a:r>
                <a:rPr lang="en-US" sz="900" dirty="0" smtClean="0">
                  <a:solidFill>
                    <a:schemeClr val="bg1"/>
                  </a:solidFill>
                </a:rPr>
                <a:t> de textures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Straight Arrow Connector 17"/>
            <p:cNvCxnSpPr>
              <a:stCxn id="12" idx="3"/>
              <a:endCxn id="14" idx="1"/>
            </p:cNvCxnSpPr>
            <p:nvPr/>
          </p:nvCxnSpPr>
          <p:spPr>
            <a:xfrm>
              <a:off x="3048000" y="1499922"/>
              <a:ext cx="230472" cy="0"/>
            </a:xfrm>
            <a:prstGeom prst="straightConnector1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Elbow Connector 19"/>
            <p:cNvCxnSpPr>
              <a:stCxn id="14" idx="3"/>
              <a:endCxn id="33" idx="0"/>
            </p:cNvCxnSpPr>
            <p:nvPr/>
          </p:nvCxnSpPr>
          <p:spPr>
            <a:xfrm>
              <a:off x="4267200" y="1499922"/>
              <a:ext cx="420036" cy="319884"/>
            </a:xfrm>
            <a:prstGeom prst="bentConnector2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hape 27"/>
            <p:cNvCxnSpPr>
              <a:stCxn id="15" idx="3"/>
              <a:endCxn id="9" idx="2"/>
            </p:cNvCxnSpPr>
            <p:nvPr/>
          </p:nvCxnSpPr>
          <p:spPr>
            <a:xfrm flipV="1">
              <a:off x="4267200" y="2084344"/>
              <a:ext cx="2715320" cy="492434"/>
            </a:xfrm>
            <a:prstGeom prst="bentConnector2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Arrow Connector 30"/>
            <p:cNvCxnSpPr>
              <a:stCxn id="8" idx="3"/>
              <a:endCxn id="9" idx="1"/>
            </p:cNvCxnSpPr>
            <p:nvPr/>
          </p:nvCxnSpPr>
          <p:spPr>
            <a:xfrm>
              <a:off x="6402672" y="1860772"/>
              <a:ext cx="85484" cy="0"/>
            </a:xfrm>
            <a:prstGeom prst="straightConnector1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32"/>
            <p:cNvCxnSpPr>
              <a:stCxn id="9" idx="3"/>
              <a:endCxn id="10" idx="1"/>
            </p:cNvCxnSpPr>
            <p:nvPr/>
          </p:nvCxnSpPr>
          <p:spPr>
            <a:xfrm>
              <a:off x="7476884" y="1860772"/>
              <a:ext cx="85484" cy="0"/>
            </a:xfrm>
            <a:prstGeom prst="straightConnector1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Arrow Connector 34"/>
            <p:cNvCxnSpPr>
              <a:stCxn id="10" idx="3"/>
              <a:endCxn id="11" idx="1"/>
            </p:cNvCxnSpPr>
            <p:nvPr/>
          </p:nvCxnSpPr>
          <p:spPr>
            <a:xfrm>
              <a:off x="8551096" y="1860772"/>
              <a:ext cx="85484" cy="2742"/>
            </a:xfrm>
            <a:prstGeom prst="straightConnector1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33" name="Rounded Rectangle 3"/>
            <p:cNvSpPr/>
            <p:nvPr/>
          </p:nvSpPr>
          <p:spPr>
            <a:xfrm>
              <a:off x="4192872" y="1819806"/>
              <a:ext cx="988728" cy="447144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5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</a:rPr>
                <a:t>Geometry </a:t>
              </a:r>
              <a:r>
                <a:rPr lang="en-US" sz="900" dirty="0" err="1" smtClean="0">
                  <a:solidFill>
                    <a:schemeClr val="bg1"/>
                  </a:solidFill>
                </a:rPr>
                <a:t>Shader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cxnSp>
          <p:nvCxnSpPr>
            <p:cNvPr id="67" name="Elbow Connector 25"/>
            <p:cNvCxnSpPr>
              <a:stCxn id="15" idx="0"/>
              <a:endCxn id="33" idx="1"/>
            </p:cNvCxnSpPr>
            <p:nvPr/>
          </p:nvCxnSpPr>
          <p:spPr>
            <a:xfrm rot="5400000" flipH="1" flipV="1">
              <a:off x="3827940" y="1988274"/>
              <a:ext cx="309828" cy="420036"/>
            </a:xfrm>
            <a:prstGeom prst="bentConnector2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Straight Arrow Connector 17"/>
            <p:cNvCxnSpPr>
              <a:stCxn id="15" idx="0"/>
              <a:endCxn id="14" idx="2"/>
            </p:cNvCxnSpPr>
            <p:nvPr/>
          </p:nvCxnSpPr>
          <p:spPr>
            <a:xfrm flipV="1">
              <a:off x="3772836" y="1723494"/>
              <a:ext cx="0" cy="629712"/>
            </a:xfrm>
            <a:prstGeom prst="straightConnector1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Elbow Connector 19"/>
            <p:cNvCxnSpPr>
              <a:stCxn id="14" idx="3"/>
              <a:endCxn id="8" idx="1"/>
            </p:cNvCxnSpPr>
            <p:nvPr/>
          </p:nvCxnSpPr>
          <p:spPr>
            <a:xfrm>
              <a:off x="4267200" y="1499922"/>
              <a:ext cx="1146744" cy="360850"/>
            </a:xfrm>
            <a:prstGeom prst="bentConnector3">
              <a:avLst>
                <a:gd name="adj1" fmla="val 89870"/>
              </a:avLst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Elbow Connector 19"/>
            <p:cNvCxnSpPr>
              <a:stCxn id="33" idx="3"/>
              <a:endCxn id="8" idx="1"/>
            </p:cNvCxnSpPr>
            <p:nvPr/>
          </p:nvCxnSpPr>
          <p:spPr>
            <a:xfrm flipV="1">
              <a:off x="5181600" y="1860772"/>
              <a:ext cx="232344" cy="182606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4" name="Straight Arrow Connector 17"/>
            <p:cNvCxnSpPr>
              <a:stCxn id="13" idx="3"/>
              <a:endCxn id="15" idx="1"/>
            </p:cNvCxnSpPr>
            <p:nvPr/>
          </p:nvCxnSpPr>
          <p:spPr>
            <a:xfrm>
              <a:off x="3048000" y="2576778"/>
              <a:ext cx="230472" cy="0"/>
            </a:xfrm>
            <a:prstGeom prst="straightConnector1">
              <a:avLst/>
            </a:prstGeom>
            <a:ln>
              <a:headEnd type="none" w="med" len="med"/>
              <a:tailEnd type="triangle" w="med" len="sm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8" name="Groupe 87"/>
          <p:cNvGrpSpPr/>
          <p:nvPr/>
        </p:nvGrpSpPr>
        <p:grpSpPr>
          <a:xfrm>
            <a:off x="4799889" y="3116818"/>
            <a:ext cx="3970612" cy="369332"/>
            <a:chOff x="2286000" y="3462760"/>
            <a:chExt cx="3970612" cy="369332"/>
          </a:xfrm>
        </p:grpSpPr>
        <p:sp>
          <p:nvSpPr>
            <p:cNvPr id="89" name="Rounded Rectangle 4"/>
            <p:cNvSpPr/>
            <p:nvPr/>
          </p:nvSpPr>
          <p:spPr>
            <a:xfrm>
              <a:off x="2286000" y="3535640"/>
              <a:ext cx="304800" cy="223572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5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0" name="ZoneTexte 89"/>
            <p:cNvSpPr txBox="1"/>
            <p:nvPr/>
          </p:nvSpPr>
          <p:spPr bwMode="auto">
            <a:xfrm>
              <a:off x="2590800" y="3462760"/>
              <a:ext cx="36658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 smtClean="0">
                  <a:latin typeface="Calibri" panose="020F0502020204030204" pitchFamily="34" charset="0"/>
                  <a:cs typeface="Consolas" panose="020B0609020204030204" pitchFamily="49" charset="0"/>
                </a:rPr>
                <a:t>: Etapes programmables optionnelles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7404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500" dirty="0">
                <a:solidFill>
                  <a:srgbClr val="FFFFFF"/>
                </a:solidFill>
              </a:rPr>
              <a:t>Introduction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Histoire de l’informatique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Ma première fenêtre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Mon premier triangle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Mon premier rectangle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OpenGL – Hello World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003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  <p:bldP spid="65539" grpI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Juillet 2010 : OpenGL 4.0</a:t>
            </a:r>
            <a:endParaRPr lang="fr-FR" dirty="0"/>
          </a:p>
        </p:txBody>
      </p:sp>
      <p:sp>
        <p:nvSpPr>
          <p:cNvPr id="45" name="Espace réservé du contenu 44"/>
          <p:cNvSpPr>
            <a:spLocks noGrp="1"/>
          </p:cNvSpPr>
          <p:nvPr>
            <p:ph idx="1"/>
          </p:nvPr>
        </p:nvSpPr>
        <p:spPr>
          <a:xfrm>
            <a:off x="2284800" y="3502926"/>
            <a:ext cx="6706800" cy="1411974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Ajout de deux nouveaux </a:t>
            </a:r>
            <a:r>
              <a:rPr lang="fr-FR" dirty="0" err="1" smtClean="0"/>
              <a:t>shaders</a:t>
            </a:r>
            <a:r>
              <a:rPr lang="fr-FR" dirty="0" smtClean="0"/>
              <a:t> :</a:t>
            </a:r>
          </a:p>
          <a:p>
            <a:pPr lvl="1"/>
            <a:r>
              <a:rPr lang="fr-FR" dirty="0" err="1" smtClean="0"/>
              <a:t>Tessellation</a:t>
            </a:r>
            <a:r>
              <a:rPr lang="fr-FR" dirty="0" smtClean="0"/>
              <a:t> Control </a:t>
            </a:r>
            <a:r>
              <a:rPr lang="fr-FR" dirty="0" err="1" smtClean="0"/>
              <a:t>Shader</a:t>
            </a:r>
            <a:endParaRPr lang="fr-FR" dirty="0" smtClean="0"/>
          </a:p>
          <a:p>
            <a:pPr lvl="1"/>
            <a:r>
              <a:rPr lang="fr-FR" dirty="0" err="1" smtClean="0"/>
              <a:t>Tessellation</a:t>
            </a:r>
            <a:r>
              <a:rPr lang="fr-FR" dirty="0" smtClean="0"/>
              <a:t> Evaluation </a:t>
            </a:r>
            <a:r>
              <a:rPr lang="fr-FR" dirty="0" err="1" smtClean="0"/>
              <a:t>Shader</a:t>
            </a:r>
            <a:endParaRPr lang="fr-FR" dirty="0" smtClean="0"/>
          </a:p>
          <a:p>
            <a:pPr lvl="2"/>
            <a:r>
              <a:rPr lang="fr-FR" dirty="0" err="1" smtClean="0"/>
              <a:t>Tessellation</a:t>
            </a:r>
            <a:r>
              <a:rPr lang="fr-FR" dirty="0" smtClean="0"/>
              <a:t> : Subdivision fine du maillage 3D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20</a:t>
            </a:fld>
            <a:endParaRPr lang="fr-FR" dirty="0"/>
          </a:p>
        </p:txBody>
      </p:sp>
      <p:sp>
        <p:nvSpPr>
          <p:cNvPr id="46" name="Espace réservé du texte 4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38100" dist="38100" dir="2700000" algn="tl">
                    <a:srgbClr val="EFFAFF">
                      <a:alpha val="50000"/>
                    </a:srgbClr>
                  </a:outerShdw>
                </a:effectLst>
              </a:rPr>
              <a:t>Histoire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Ma première fenêtre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Créer une fenêtre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Interactions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OpenGL moderne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triangle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Spécification des formats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vertex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fragment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8" name="Rounded Rectangle 5"/>
          <p:cNvSpPr/>
          <p:nvPr/>
        </p:nvSpPr>
        <p:spPr>
          <a:xfrm>
            <a:off x="8113378" y="1266285"/>
            <a:ext cx="988728" cy="4471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 smtClean="0">
                <a:solidFill>
                  <a:schemeClr val="bg1"/>
                </a:solidFill>
              </a:rPr>
              <a:t>Définition</a:t>
            </a:r>
            <a:r>
              <a:rPr lang="en-US" sz="900" dirty="0" smtClean="0">
                <a:solidFill>
                  <a:schemeClr val="bg1"/>
                </a:solidFill>
              </a:rPr>
              <a:t> et </a:t>
            </a:r>
            <a:r>
              <a:rPr lang="en-US" sz="900" dirty="0" err="1" smtClean="0">
                <a:solidFill>
                  <a:schemeClr val="bg1"/>
                </a:solidFill>
              </a:rPr>
              <a:t>rastérisation</a:t>
            </a:r>
            <a:r>
              <a:rPr lang="en-US" sz="900" dirty="0" smtClean="0">
                <a:solidFill>
                  <a:schemeClr val="bg1"/>
                </a:solidFill>
              </a:rPr>
              <a:t> des primitives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9" name="Rounded Rectangle 9"/>
          <p:cNvSpPr/>
          <p:nvPr/>
        </p:nvSpPr>
        <p:spPr>
          <a:xfrm>
            <a:off x="8113378" y="1809745"/>
            <a:ext cx="988728" cy="447144"/>
          </a:xfrm>
          <a:prstGeom prst="roundRect">
            <a:avLst/>
          </a:prstGeom>
          <a:gradFill flip="none" rotWithShape="1">
            <a:gsLst>
              <a:gs pos="0">
                <a:srgbClr val="FF4040">
                  <a:tint val="66000"/>
                  <a:satMod val="160000"/>
                </a:srgbClr>
              </a:gs>
              <a:gs pos="50000">
                <a:srgbClr val="FF4040">
                  <a:tint val="44500"/>
                  <a:satMod val="160000"/>
                </a:srgbClr>
              </a:gs>
              <a:gs pos="100000">
                <a:srgbClr val="FF404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FF6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Fragment </a:t>
            </a:r>
            <a:r>
              <a:rPr lang="en-US" sz="900" dirty="0" err="1" smtClean="0">
                <a:solidFill>
                  <a:schemeClr val="bg1"/>
                </a:solidFill>
              </a:rPr>
              <a:t>shader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" name="Rounded Rectangle 10"/>
          <p:cNvSpPr/>
          <p:nvPr/>
        </p:nvSpPr>
        <p:spPr>
          <a:xfrm>
            <a:off x="8113378" y="2341389"/>
            <a:ext cx="988728" cy="4471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Fusion (Blending)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1" name="Picture 8" descr="T:\redtransteapot.png"/>
          <p:cNvPicPr preferRelativeResize="0"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8354032" y="2978730"/>
            <a:ext cx="507420" cy="507420"/>
          </a:xfrm>
          <a:prstGeom prst="rect">
            <a:avLst/>
          </a:prstGeom>
          <a:noFill/>
          <a:ln>
            <a:solidFill>
              <a:srgbClr val="95BACD"/>
            </a:solidFill>
          </a:ln>
        </p:spPr>
      </p:pic>
      <p:sp>
        <p:nvSpPr>
          <p:cNvPr id="12" name="Rounded Rectangle 4"/>
          <p:cNvSpPr/>
          <p:nvPr/>
        </p:nvSpPr>
        <p:spPr>
          <a:xfrm>
            <a:off x="2286000" y="1266285"/>
            <a:ext cx="762000" cy="44714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 smtClean="0">
                <a:solidFill>
                  <a:schemeClr val="bg1"/>
                </a:solidFill>
              </a:rPr>
              <a:t>Sommets</a:t>
            </a:r>
            <a:r>
              <a:rPr lang="en-US" sz="900" dirty="0" smtClean="0">
                <a:solidFill>
                  <a:schemeClr val="bg1"/>
                </a:solidFill>
              </a:rPr>
              <a:t> (vertex)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286000" y="2353206"/>
            <a:ext cx="762000" cy="44714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Pixels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4" name="Rounded Rectangle 3"/>
          <p:cNvSpPr/>
          <p:nvPr/>
        </p:nvSpPr>
        <p:spPr>
          <a:xfrm>
            <a:off x="3278472" y="1266285"/>
            <a:ext cx="988728" cy="447144"/>
          </a:xfrm>
          <a:prstGeom prst="roundRect">
            <a:avLst/>
          </a:prstGeom>
          <a:gradFill flip="none" rotWithShape="1">
            <a:gsLst>
              <a:gs pos="0">
                <a:srgbClr val="FF4040">
                  <a:tint val="66000"/>
                  <a:satMod val="160000"/>
                </a:srgbClr>
              </a:gs>
              <a:gs pos="50000">
                <a:srgbClr val="FF4040">
                  <a:tint val="44500"/>
                  <a:satMod val="160000"/>
                </a:srgbClr>
              </a:gs>
              <a:gs pos="100000">
                <a:srgbClr val="FF404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FF6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Vertex </a:t>
            </a:r>
            <a:r>
              <a:rPr lang="en-US" sz="900" dirty="0" err="1" smtClean="0">
                <a:solidFill>
                  <a:schemeClr val="bg1"/>
                </a:solidFill>
              </a:rPr>
              <a:t>shader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5" name="Rounded Rectangle 13"/>
          <p:cNvSpPr/>
          <p:nvPr/>
        </p:nvSpPr>
        <p:spPr>
          <a:xfrm>
            <a:off x="3278472" y="2353206"/>
            <a:ext cx="988728" cy="4471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 smtClean="0">
                <a:solidFill>
                  <a:schemeClr val="bg1"/>
                </a:solidFill>
              </a:rPr>
              <a:t>Stockage</a:t>
            </a:r>
            <a:r>
              <a:rPr lang="en-US" sz="900" dirty="0" smtClean="0">
                <a:solidFill>
                  <a:schemeClr val="bg1"/>
                </a:solidFill>
              </a:rPr>
              <a:t> de textures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7"/>
          <p:cNvCxnSpPr>
            <a:stCxn id="12" idx="3"/>
            <a:endCxn id="14" idx="1"/>
          </p:cNvCxnSpPr>
          <p:nvPr/>
        </p:nvCxnSpPr>
        <p:spPr>
          <a:xfrm>
            <a:off x="3048000" y="1489857"/>
            <a:ext cx="230472" cy="0"/>
          </a:xfrm>
          <a:prstGeom prst="straightConnector1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Elbow Connector 19"/>
          <p:cNvCxnSpPr>
            <a:stCxn id="14" idx="3"/>
            <a:endCxn id="33" idx="0"/>
          </p:cNvCxnSpPr>
          <p:nvPr/>
        </p:nvCxnSpPr>
        <p:spPr>
          <a:xfrm>
            <a:off x="4267200" y="1489857"/>
            <a:ext cx="2842748" cy="329949"/>
          </a:xfrm>
          <a:prstGeom prst="bentConnector2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0" name="Shape 27"/>
          <p:cNvCxnSpPr>
            <a:stCxn id="15" idx="3"/>
            <a:endCxn id="9" idx="1"/>
          </p:cNvCxnSpPr>
          <p:nvPr/>
        </p:nvCxnSpPr>
        <p:spPr>
          <a:xfrm flipV="1">
            <a:off x="4267200" y="2033317"/>
            <a:ext cx="3846178" cy="543461"/>
          </a:xfrm>
          <a:prstGeom prst="bentConnector3">
            <a:avLst>
              <a:gd name="adj1" fmla="val 95450"/>
            </a:avLst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30"/>
          <p:cNvCxnSpPr>
            <a:stCxn id="8" idx="2"/>
            <a:endCxn id="9" idx="0"/>
          </p:cNvCxnSpPr>
          <p:nvPr/>
        </p:nvCxnSpPr>
        <p:spPr>
          <a:xfrm>
            <a:off x="8607742" y="1713429"/>
            <a:ext cx="0" cy="96316"/>
          </a:xfrm>
          <a:prstGeom prst="straightConnector1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32"/>
          <p:cNvCxnSpPr>
            <a:stCxn id="9" idx="2"/>
            <a:endCxn id="10" idx="0"/>
          </p:cNvCxnSpPr>
          <p:nvPr/>
        </p:nvCxnSpPr>
        <p:spPr>
          <a:xfrm>
            <a:off x="8607742" y="2256889"/>
            <a:ext cx="0" cy="84500"/>
          </a:xfrm>
          <a:prstGeom prst="straightConnector1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34"/>
          <p:cNvCxnSpPr>
            <a:stCxn id="10" idx="2"/>
            <a:endCxn id="11" idx="0"/>
          </p:cNvCxnSpPr>
          <p:nvPr/>
        </p:nvCxnSpPr>
        <p:spPr>
          <a:xfrm>
            <a:off x="8607742" y="2788533"/>
            <a:ext cx="0" cy="190197"/>
          </a:xfrm>
          <a:prstGeom prst="straightConnector1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3" name="Rounded Rectangle 3"/>
          <p:cNvSpPr/>
          <p:nvPr/>
        </p:nvSpPr>
        <p:spPr>
          <a:xfrm>
            <a:off x="6615584" y="1819806"/>
            <a:ext cx="988728" cy="44714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5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Geometry </a:t>
            </a:r>
            <a:r>
              <a:rPr lang="en-US" sz="900" dirty="0" err="1" smtClean="0">
                <a:solidFill>
                  <a:schemeClr val="bg1"/>
                </a:solidFill>
              </a:rPr>
              <a:t>Shader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70" name="Straight Arrow Connector 17"/>
          <p:cNvCxnSpPr>
            <a:stCxn id="15" idx="0"/>
            <a:endCxn id="14" idx="2"/>
          </p:cNvCxnSpPr>
          <p:nvPr/>
        </p:nvCxnSpPr>
        <p:spPr>
          <a:xfrm flipV="1">
            <a:off x="3772836" y="1713429"/>
            <a:ext cx="0" cy="639777"/>
          </a:xfrm>
          <a:prstGeom prst="straightConnector1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9" name="Elbow Connector 19"/>
          <p:cNvCxnSpPr>
            <a:stCxn id="33" idx="3"/>
            <a:endCxn id="8" idx="1"/>
          </p:cNvCxnSpPr>
          <p:nvPr/>
        </p:nvCxnSpPr>
        <p:spPr>
          <a:xfrm flipV="1">
            <a:off x="7604312" y="1489857"/>
            <a:ext cx="509066" cy="553521"/>
          </a:xfrm>
          <a:prstGeom prst="bentConnector3">
            <a:avLst>
              <a:gd name="adj1" fmla="val 28868"/>
            </a:avLst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17"/>
          <p:cNvCxnSpPr>
            <a:stCxn id="13" idx="3"/>
            <a:endCxn id="15" idx="1"/>
          </p:cNvCxnSpPr>
          <p:nvPr/>
        </p:nvCxnSpPr>
        <p:spPr>
          <a:xfrm>
            <a:off x="3048000" y="2576778"/>
            <a:ext cx="230472" cy="0"/>
          </a:xfrm>
          <a:prstGeom prst="straightConnector1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Rounded Rectangle 3"/>
          <p:cNvSpPr/>
          <p:nvPr/>
        </p:nvSpPr>
        <p:spPr>
          <a:xfrm>
            <a:off x="4191000" y="1819806"/>
            <a:ext cx="988728" cy="44714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5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Tessellation Control </a:t>
            </a:r>
            <a:r>
              <a:rPr lang="en-US" sz="900" dirty="0" err="1" smtClean="0">
                <a:solidFill>
                  <a:schemeClr val="bg1"/>
                </a:solidFill>
              </a:rPr>
              <a:t>Shader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8" name="Rounded Rectangle 3"/>
          <p:cNvSpPr/>
          <p:nvPr/>
        </p:nvSpPr>
        <p:spPr>
          <a:xfrm>
            <a:off x="5396384" y="1819806"/>
            <a:ext cx="988728" cy="44714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5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Tessellation Evaluation </a:t>
            </a:r>
            <a:r>
              <a:rPr lang="en-US" sz="900" dirty="0" err="1" smtClean="0">
                <a:solidFill>
                  <a:schemeClr val="bg1"/>
                </a:solidFill>
              </a:rPr>
              <a:t>Shader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17"/>
          <p:cNvCxnSpPr>
            <a:stCxn id="14" idx="3"/>
            <a:endCxn id="8" idx="1"/>
          </p:cNvCxnSpPr>
          <p:nvPr/>
        </p:nvCxnSpPr>
        <p:spPr>
          <a:xfrm>
            <a:off x="4267200" y="1489857"/>
            <a:ext cx="3846178" cy="0"/>
          </a:xfrm>
          <a:prstGeom prst="straightConnector1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1" name="Shape 27"/>
          <p:cNvCxnSpPr>
            <a:stCxn id="15" idx="3"/>
            <a:endCxn id="33" idx="2"/>
          </p:cNvCxnSpPr>
          <p:nvPr/>
        </p:nvCxnSpPr>
        <p:spPr>
          <a:xfrm flipV="1">
            <a:off x="4267200" y="2266950"/>
            <a:ext cx="2842748" cy="309828"/>
          </a:xfrm>
          <a:prstGeom prst="bentConnector2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4" name="Shape 27"/>
          <p:cNvCxnSpPr>
            <a:stCxn id="15" idx="3"/>
            <a:endCxn id="38" idx="2"/>
          </p:cNvCxnSpPr>
          <p:nvPr/>
        </p:nvCxnSpPr>
        <p:spPr>
          <a:xfrm flipV="1">
            <a:off x="4267200" y="2266950"/>
            <a:ext cx="1623548" cy="309828"/>
          </a:xfrm>
          <a:prstGeom prst="bentConnector2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7" name="Shape 27"/>
          <p:cNvCxnSpPr>
            <a:stCxn id="15" idx="3"/>
            <a:endCxn id="37" idx="2"/>
          </p:cNvCxnSpPr>
          <p:nvPr/>
        </p:nvCxnSpPr>
        <p:spPr>
          <a:xfrm flipV="1">
            <a:off x="4267200" y="2266950"/>
            <a:ext cx="418164" cy="309828"/>
          </a:xfrm>
          <a:prstGeom prst="bentConnector2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0" name="Elbow Connector 19"/>
          <p:cNvCxnSpPr>
            <a:stCxn id="14" idx="3"/>
            <a:endCxn id="37" idx="0"/>
          </p:cNvCxnSpPr>
          <p:nvPr/>
        </p:nvCxnSpPr>
        <p:spPr>
          <a:xfrm>
            <a:off x="4267200" y="1489857"/>
            <a:ext cx="418164" cy="329949"/>
          </a:xfrm>
          <a:prstGeom prst="bentConnector2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3" name="Elbow Connector 19"/>
          <p:cNvCxnSpPr>
            <a:stCxn id="14" idx="3"/>
            <a:endCxn id="38" idx="0"/>
          </p:cNvCxnSpPr>
          <p:nvPr/>
        </p:nvCxnSpPr>
        <p:spPr>
          <a:xfrm>
            <a:off x="4267200" y="1489857"/>
            <a:ext cx="1623548" cy="329949"/>
          </a:xfrm>
          <a:prstGeom prst="bentConnector2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6" name="Straight Arrow Connector 17"/>
          <p:cNvCxnSpPr>
            <a:stCxn id="37" idx="3"/>
            <a:endCxn id="38" idx="1"/>
          </p:cNvCxnSpPr>
          <p:nvPr/>
        </p:nvCxnSpPr>
        <p:spPr>
          <a:xfrm>
            <a:off x="5179728" y="2043378"/>
            <a:ext cx="216656" cy="0"/>
          </a:xfrm>
          <a:prstGeom prst="straightConnector1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9" name="Straight Arrow Connector 17"/>
          <p:cNvCxnSpPr>
            <a:stCxn id="38" idx="3"/>
            <a:endCxn id="33" idx="1"/>
          </p:cNvCxnSpPr>
          <p:nvPr/>
        </p:nvCxnSpPr>
        <p:spPr>
          <a:xfrm>
            <a:off x="6385112" y="2043378"/>
            <a:ext cx="230472" cy="0"/>
          </a:xfrm>
          <a:prstGeom prst="straightConnector1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48" name="Groupe 47"/>
          <p:cNvGrpSpPr/>
          <p:nvPr/>
        </p:nvGrpSpPr>
        <p:grpSpPr>
          <a:xfrm>
            <a:off x="2286000" y="2810310"/>
            <a:ext cx="2269761" cy="369332"/>
            <a:chOff x="2286000" y="2951042"/>
            <a:chExt cx="2269761" cy="369332"/>
          </a:xfrm>
        </p:grpSpPr>
        <p:sp>
          <p:nvSpPr>
            <p:cNvPr id="50" name="Rounded Rectangle 4"/>
            <p:cNvSpPr/>
            <p:nvPr/>
          </p:nvSpPr>
          <p:spPr>
            <a:xfrm>
              <a:off x="2286000" y="3023922"/>
              <a:ext cx="304800" cy="22357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1" name="ZoneTexte 50"/>
            <p:cNvSpPr txBox="1"/>
            <p:nvPr/>
          </p:nvSpPr>
          <p:spPr bwMode="auto">
            <a:xfrm>
              <a:off x="2590800" y="2951042"/>
              <a:ext cx="196496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 smtClean="0">
                  <a:latin typeface="Calibri" panose="020F0502020204030204" pitchFamily="34" charset="0"/>
                  <a:cs typeface="Consolas" panose="020B0609020204030204" pitchFamily="49" charset="0"/>
                </a:rPr>
                <a:t>: Données d’entrée</a:t>
              </a: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2286000" y="3116818"/>
            <a:ext cx="2537399" cy="369332"/>
            <a:chOff x="2286000" y="3462760"/>
            <a:chExt cx="2537399" cy="369332"/>
          </a:xfrm>
        </p:grpSpPr>
        <p:sp>
          <p:nvSpPr>
            <p:cNvPr id="53" name="Rounded Rectangle 4"/>
            <p:cNvSpPr/>
            <p:nvPr/>
          </p:nvSpPr>
          <p:spPr>
            <a:xfrm>
              <a:off x="2286000" y="3535640"/>
              <a:ext cx="304800" cy="22357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4" name="ZoneTexte 53"/>
            <p:cNvSpPr txBox="1"/>
            <p:nvPr/>
          </p:nvSpPr>
          <p:spPr bwMode="auto">
            <a:xfrm>
              <a:off x="2590800" y="3462760"/>
              <a:ext cx="223259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 smtClean="0">
                  <a:latin typeface="Calibri" panose="020F0502020204030204" pitchFamily="34" charset="0"/>
                  <a:cs typeface="Consolas" panose="020B0609020204030204" pitchFamily="49" charset="0"/>
                </a:rPr>
                <a:t>: Etapes configurables</a:t>
              </a:r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4800600" y="2808733"/>
            <a:ext cx="2753355" cy="369332"/>
            <a:chOff x="2286000" y="3462760"/>
            <a:chExt cx="2753355" cy="369332"/>
          </a:xfrm>
        </p:grpSpPr>
        <p:sp>
          <p:nvSpPr>
            <p:cNvPr id="56" name="Rounded Rectangle 4"/>
            <p:cNvSpPr/>
            <p:nvPr/>
          </p:nvSpPr>
          <p:spPr>
            <a:xfrm>
              <a:off x="2286000" y="3535640"/>
              <a:ext cx="304800" cy="223572"/>
            </a:xfrm>
            <a:prstGeom prst="roundRect">
              <a:avLst/>
            </a:prstGeom>
            <a:gradFill flip="none" rotWithShape="1">
              <a:gsLst>
                <a:gs pos="0">
                  <a:srgbClr val="FF4040">
                    <a:tint val="66000"/>
                    <a:satMod val="160000"/>
                  </a:srgbClr>
                </a:gs>
                <a:gs pos="50000">
                  <a:srgbClr val="FF4040">
                    <a:tint val="44500"/>
                    <a:satMod val="160000"/>
                  </a:srgbClr>
                </a:gs>
                <a:gs pos="100000">
                  <a:srgbClr val="FF404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FF606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 bwMode="auto">
            <a:xfrm>
              <a:off x="2590800" y="3462760"/>
              <a:ext cx="244855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 smtClean="0">
                  <a:latin typeface="Calibri" panose="020F0502020204030204" pitchFamily="34" charset="0"/>
                  <a:cs typeface="Consolas" panose="020B0609020204030204" pitchFamily="49" charset="0"/>
                </a:rPr>
                <a:t>: Etapes programmables</a:t>
              </a:r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4799889" y="3147595"/>
            <a:ext cx="3199760" cy="307777"/>
            <a:chOff x="2286000" y="3493537"/>
            <a:chExt cx="3199760" cy="307777"/>
          </a:xfrm>
        </p:grpSpPr>
        <p:sp>
          <p:nvSpPr>
            <p:cNvPr id="59" name="Rounded Rectangle 4"/>
            <p:cNvSpPr/>
            <p:nvPr/>
          </p:nvSpPr>
          <p:spPr>
            <a:xfrm>
              <a:off x="2286000" y="3535640"/>
              <a:ext cx="304800" cy="223572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5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0" name="ZoneTexte 59"/>
            <p:cNvSpPr txBox="1"/>
            <p:nvPr/>
          </p:nvSpPr>
          <p:spPr bwMode="auto">
            <a:xfrm>
              <a:off x="2590800" y="3493537"/>
              <a:ext cx="289496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400" dirty="0" smtClean="0">
                  <a:latin typeface="Calibri" panose="020F0502020204030204" pitchFamily="34" charset="0"/>
                  <a:cs typeface="Consolas" panose="020B0609020204030204" pitchFamily="49" charset="0"/>
                </a:rPr>
                <a:t>: Etapes programmables optionnelles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413797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Aout 2012 : OpenGL 4.3</a:t>
            </a:r>
            <a:endParaRPr lang="fr-FR" dirty="0"/>
          </a:p>
        </p:txBody>
      </p:sp>
      <p:sp>
        <p:nvSpPr>
          <p:cNvPr id="45" name="Espace réservé du contenu 44"/>
          <p:cNvSpPr>
            <a:spLocks noGrp="1"/>
          </p:cNvSpPr>
          <p:nvPr>
            <p:ph idx="1"/>
          </p:nvPr>
        </p:nvSpPr>
        <p:spPr>
          <a:xfrm>
            <a:off x="2284800" y="4199354"/>
            <a:ext cx="6706800" cy="715546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Ajout du </a:t>
            </a:r>
            <a:r>
              <a:rPr lang="fr-FR" dirty="0" err="1" smtClean="0"/>
              <a:t>Compute</a:t>
            </a:r>
            <a:r>
              <a:rPr lang="fr-FR" dirty="0" smtClean="0"/>
              <a:t> </a:t>
            </a:r>
            <a:r>
              <a:rPr lang="fr-FR" dirty="0" err="1" smtClean="0"/>
              <a:t>Shader</a:t>
            </a:r>
            <a:endParaRPr lang="fr-FR" dirty="0" smtClean="0"/>
          </a:p>
          <a:p>
            <a:pPr lvl="1"/>
            <a:r>
              <a:rPr lang="fr-FR" dirty="0" smtClean="0"/>
              <a:t>Réalise du calcul générique sur le GPU (GPGPU)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21</a:t>
            </a:fld>
            <a:endParaRPr lang="fr-FR" dirty="0"/>
          </a:p>
        </p:txBody>
      </p:sp>
      <p:sp>
        <p:nvSpPr>
          <p:cNvPr id="46" name="Espace réservé du texte 4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38100" dist="38100" dir="2700000" algn="tl">
                    <a:srgbClr val="EFFAFF">
                      <a:alpha val="50000"/>
                    </a:srgbClr>
                  </a:outerShdw>
                </a:effectLst>
              </a:rPr>
              <a:t>Histoire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Ma première fenêtre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Créer une fenêtre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Interactions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OpenGL moderne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triangle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Spécification des formats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vertex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fragment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48" name="Rounded Rectangle 3"/>
          <p:cNvSpPr/>
          <p:nvPr/>
        </p:nvSpPr>
        <p:spPr>
          <a:xfrm>
            <a:off x="4936029" y="3648606"/>
            <a:ext cx="988728" cy="44714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5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Compute </a:t>
            </a:r>
            <a:r>
              <a:rPr lang="en-US" sz="900" dirty="0" err="1">
                <a:solidFill>
                  <a:schemeClr val="bg1"/>
                </a:solidFill>
              </a:rPr>
              <a:t>Shader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50" name="Rounded Rectangle 3"/>
          <p:cNvSpPr/>
          <p:nvPr/>
        </p:nvSpPr>
        <p:spPr>
          <a:xfrm>
            <a:off x="3542380" y="3648606"/>
            <a:ext cx="988728" cy="44714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bg1"/>
                </a:solidFill>
              </a:rPr>
              <a:t>Données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51" name="Rounded Rectangle 3"/>
          <p:cNvSpPr/>
          <p:nvPr/>
        </p:nvSpPr>
        <p:spPr>
          <a:xfrm>
            <a:off x="6329677" y="3648606"/>
            <a:ext cx="988728" cy="44714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bg1"/>
                </a:solidFill>
              </a:rPr>
              <a:t>Données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6" name="Connecteur droit avec flèche 5"/>
          <p:cNvCxnSpPr>
            <a:stCxn id="50" idx="3"/>
            <a:endCxn id="48" idx="1"/>
          </p:cNvCxnSpPr>
          <p:nvPr/>
        </p:nvCxnSpPr>
        <p:spPr>
          <a:xfrm>
            <a:off x="4531108" y="3872178"/>
            <a:ext cx="404921" cy="0"/>
          </a:xfrm>
          <a:prstGeom prst="straightConnector1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>
            <a:stCxn id="48" idx="3"/>
            <a:endCxn id="51" idx="1"/>
          </p:cNvCxnSpPr>
          <p:nvPr/>
        </p:nvCxnSpPr>
        <p:spPr>
          <a:xfrm>
            <a:off x="5924757" y="3872178"/>
            <a:ext cx="404920" cy="0"/>
          </a:xfrm>
          <a:prstGeom prst="straightConnector1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4" name="Rounded Rectangle 5"/>
          <p:cNvSpPr/>
          <p:nvPr/>
        </p:nvSpPr>
        <p:spPr>
          <a:xfrm>
            <a:off x="8113378" y="1266285"/>
            <a:ext cx="988728" cy="4471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 smtClean="0">
                <a:solidFill>
                  <a:schemeClr val="bg1"/>
                </a:solidFill>
              </a:rPr>
              <a:t>Définition</a:t>
            </a:r>
            <a:r>
              <a:rPr lang="en-US" sz="900" dirty="0" smtClean="0">
                <a:solidFill>
                  <a:schemeClr val="bg1"/>
                </a:solidFill>
              </a:rPr>
              <a:t> et </a:t>
            </a:r>
            <a:r>
              <a:rPr lang="en-US" sz="900" dirty="0" err="1" smtClean="0">
                <a:solidFill>
                  <a:schemeClr val="bg1"/>
                </a:solidFill>
              </a:rPr>
              <a:t>rastérisation</a:t>
            </a:r>
            <a:r>
              <a:rPr lang="en-US" sz="900" dirty="0" smtClean="0">
                <a:solidFill>
                  <a:schemeClr val="bg1"/>
                </a:solidFill>
              </a:rPr>
              <a:t> des primitives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55" name="Rounded Rectangle 9"/>
          <p:cNvSpPr/>
          <p:nvPr/>
        </p:nvSpPr>
        <p:spPr>
          <a:xfrm>
            <a:off x="8113378" y="1809745"/>
            <a:ext cx="988728" cy="447144"/>
          </a:xfrm>
          <a:prstGeom prst="roundRect">
            <a:avLst/>
          </a:prstGeom>
          <a:gradFill flip="none" rotWithShape="1">
            <a:gsLst>
              <a:gs pos="0">
                <a:srgbClr val="FF4040">
                  <a:tint val="66000"/>
                  <a:satMod val="160000"/>
                </a:srgbClr>
              </a:gs>
              <a:gs pos="50000">
                <a:srgbClr val="FF4040">
                  <a:tint val="44500"/>
                  <a:satMod val="160000"/>
                </a:srgbClr>
              </a:gs>
              <a:gs pos="100000">
                <a:srgbClr val="FF404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FF6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Fragment </a:t>
            </a:r>
            <a:r>
              <a:rPr lang="en-US" sz="900" dirty="0" err="1" smtClean="0">
                <a:solidFill>
                  <a:schemeClr val="bg1"/>
                </a:solidFill>
              </a:rPr>
              <a:t>shader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56" name="Rounded Rectangle 10"/>
          <p:cNvSpPr/>
          <p:nvPr/>
        </p:nvSpPr>
        <p:spPr>
          <a:xfrm>
            <a:off x="8113378" y="2341389"/>
            <a:ext cx="988728" cy="4471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Fusion (Blending)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57" name="Picture 8" descr="T:\redtransteapot.png"/>
          <p:cNvPicPr preferRelativeResize="0"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8354032" y="2978730"/>
            <a:ext cx="507420" cy="507420"/>
          </a:xfrm>
          <a:prstGeom prst="rect">
            <a:avLst/>
          </a:prstGeom>
          <a:noFill/>
          <a:ln>
            <a:solidFill>
              <a:srgbClr val="95BACD"/>
            </a:solidFill>
          </a:ln>
        </p:spPr>
      </p:pic>
      <p:sp>
        <p:nvSpPr>
          <p:cNvPr id="58" name="Rounded Rectangle 4"/>
          <p:cNvSpPr/>
          <p:nvPr/>
        </p:nvSpPr>
        <p:spPr>
          <a:xfrm>
            <a:off x="2286000" y="1266285"/>
            <a:ext cx="762000" cy="44714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 smtClean="0">
                <a:solidFill>
                  <a:schemeClr val="bg1"/>
                </a:solidFill>
              </a:rPr>
              <a:t>Sommets</a:t>
            </a:r>
            <a:r>
              <a:rPr lang="en-US" sz="900" dirty="0" smtClean="0">
                <a:solidFill>
                  <a:schemeClr val="bg1"/>
                </a:solidFill>
              </a:rPr>
              <a:t> (vertex)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59" name="Rounded Rectangle 12"/>
          <p:cNvSpPr/>
          <p:nvPr/>
        </p:nvSpPr>
        <p:spPr>
          <a:xfrm>
            <a:off x="2286000" y="2353206"/>
            <a:ext cx="762000" cy="44714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Pixels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0" name="Rounded Rectangle 3"/>
          <p:cNvSpPr/>
          <p:nvPr/>
        </p:nvSpPr>
        <p:spPr>
          <a:xfrm>
            <a:off x="3278472" y="1266285"/>
            <a:ext cx="988728" cy="447144"/>
          </a:xfrm>
          <a:prstGeom prst="roundRect">
            <a:avLst/>
          </a:prstGeom>
          <a:gradFill flip="none" rotWithShape="1">
            <a:gsLst>
              <a:gs pos="0">
                <a:srgbClr val="FF4040">
                  <a:tint val="66000"/>
                  <a:satMod val="160000"/>
                </a:srgbClr>
              </a:gs>
              <a:gs pos="50000">
                <a:srgbClr val="FF4040">
                  <a:tint val="44500"/>
                  <a:satMod val="160000"/>
                </a:srgbClr>
              </a:gs>
              <a:gs pos="100000">
                <a:srgbClr val="FF404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FF6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Vertex </a:t>
            </a:r>
            <a:r>
              <a:rPr lang="en-US" sz="900" dirty="0" err="1" smtClean="0">
                <a:solidFill>
                  <a:schemeClr val="bg1"/>
                </a:solidFill>
              </a:rPr>
              <a:t>shader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1" name="Rounded Rectangle 13"/>
          <p:cNvSpPr/>
          <p:nvPr/>
        </p:nvSpPr>
        <p:spPr>
          <a:xfrm>
            <a:off x="3278472" y="2353206"/>
            <a:ext cx="988728" cy="4471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 smtClean="0">
                <a:solidFill>
                  <a:schemeClr val="bg1"/>
                </a:solidFill>
              </a:rPr>
              <a:t>Stockage</a:t>
            </a:r>
            <a:r>
              <a:rPr lang="en-US" sz="900" dirty="0" smtClean="0">
                <a:solidFill>
                  <a:schemeClr val="bg1"/>
                </a:solidFill>
              </a:rPr>
              <a:t> de textures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62" name="Straight Arrow Connector 17"/>
          <p:cNvCxnSpPr>
            <a:stCxn id="58" idx="3"/>
            <a:endCxn id="60" idx="1"/>
          </p:cNvCxnSpPr>
          <p:nvPr/>
        </p:nvCxnSpPr>
        <p:spPr>
          <a:xfrm>
            <a:off x="3048000" y="1489857"/>
            <a:ext cx="230472" cy="0"/>
          </a:xfrm>
          <a:prstGeom prst="straightConnector1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Elbow Connector 19"/>
          <p:cNvCxnSpPr>
            <a:stCxn id="60" idx="3"/>
            <a:endCxn id="69" idx="0"/>
          </p:cNvCxnSpPr>
          <p:nvPr/>
        </p:nvCxnSpPr>
        <p:spPr>
          <a:xfrm>
            <a:off x="4267200" y="1489857"/>
            <a:ext cx="2842748" cy="329949"/>
          </a:xfrm>
          <a:prstGeom prst="bentConnector2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Shape 27"/>
          <p:cNvCxnSpPr>
            <a:stCxn id="61" idx="3"/>
            <a:endCxn id="55" idx="1"/>
          </p:cNvCxnSpPr>
          <p:nvPr/>
        </p:nvCxnSpPr>
        <p:spPr>
          <a:xfrm flipV="1">
            <a:off x="4267200" y="2033317"/>
            <a:ext cx="3846178" cy="543461"/>
          </a:xfrm>
          <a:prstGeom prst="bentConnector3">
            <a:avLst>
              <a:gd name="adj1" fmla="val 95450"/>
            </a:avLst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30"/>
          <p:cNvCxnSpPr>
            <a:stCxn id="54" idx="2"/>
            <a:endCxn id="55" idx="0"/>
          </p:cNvCxnSpPr>
          <p:nvPr/>
        </p:nvCxnSpPr>
        <p:spPr>
          <a:xfrm>
            <a:off x="8607742" y="1713429"/>
            <a:ext cx="0" cy="96316"/>
          </a:xfrm>
          <a:prstGeom prst="straightConnector1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7" name="Straight Arrow Connector 32"/>
          <p:cNvCxnSpPr>
            <a:stCxn id="55" idx="2"/>
            <a:endCxn id="56" idx="0"/>
          </p:cNvCxnSpPr>
          <p:nvPr/>
        </p:nvCxnSpPr>
        <p:spPr>
          <a:xfrm>
            <a:off x="8607742" y="2256889"/>
            <a:ext cx="0" cy="84500"/>
          </a:xfrm>
          <a:prstGeom prst="straightConnector1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34"/>
          <p:cNvCxnSpPr>
            <a:stCxn id="56" idx="2"/>
            <a:endCxn id="57" idx="0"/>
          </p:cNvCxnSpPr>
          <p:nvPr/>
        </p:nvCxnSpPr>
        <p:spPr>
          <a:xfrm>
            <a:off x="8607742" y="2788533"/>
            <a:ext cx="0" cy="190197"/>
          </a:xfrm>
          <a:prstGeom prst="straightConnector1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9" name="Rounded Rectangle 3"/>
          <p:cNvSpPr/>
          <p:nvPr/>
        </p:nvSpPr>
        <p:spPr>
          <a:xfrm>
            <a:off x="6615584" y="1819806"/>
            <a:ext cx="988728" cy="44714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5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Geometry </a:t>
            </a:r>
            <a:r>
              <a:rPr lang="en-US" sz="900" dirty="0" err="1" smtClean="0">
                <a:solidFill>
                  <a:schemeClr val="bg1"/>
                </a:solidFill>
              </a:rPr>
              <a:t>Shader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72" name="Straight Arrow Connector 17"/>
          <p:cNvCxnSpPr>
            <a:stCxn id="61" idx="0"/>
            <a:endCxn id="60" idx="2"/>
          </p:cNvCxnSpPr>
          <p:nvPr/>
        </p:nvCxnSpPr>
        <p:spPr>
          <a:xfrm flipV="1">
            <a:off x="3772836" y="1713429"/>
            <a:ext cx="0" cy="639777"/>
          </a:xfrm>
          <a:prstGeom prst="straightConnector1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3" name="Elbow Connector 19"/>
          <p:cNvCxnSpPr>
            <a:stCxn id="69" idx="3"/>
            <a:endCxn id="54" idx="1"/>
          </p:cNvCxnSpPr>
          <p:nvPr/>
        </p:nvCxnSpPr>
        <p:spPr>
          <a:xfrm flipV="1">
            <a:off x="7604312" y="1489857"/>
            <a:ext cx="509066" cy="553521"/>
          </a:xfrm>
          <a:prstGeom prst="bentConnector3">
            <a:avLst>
              <a:gd name="adj1" fmla="val 28868"/>
            </a:avLst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5" name="Straight Arrow Connector 17"/>
          <p:cNvCxnSpPr>
            <a:stCxn id="59" idx="3"/>
            <a:endCxn id="61" idx="1"/>
          </p:cNvCxnSpPr>
          <p:nvPr/>
        </p:nvCxnSpPr>
        <p:spPr>
          <a:xfrm>
            <a:off x="3048000" y="2576778"/>
            <a:ext cx="230472" cy="0"/>
          </a:xfrm>
          <a:prstGeom prst="straightConnector1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6" name="Rounded Rectangle 3"/>
          <p:cNvSpPr/>
          <p:nvPr/>
        </p:nvSpPr>
        <p:spPr>
          <a:xfrm>
            <a:off x="4191000" y="1819806"/>
            <a:ext cx="988728" cy="44714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5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Tessellation Control </a:t>
            </a:r>
            <a:r>
              <a:rPr lang="en-US" sz="900" dirty="0" err="1" smtClean="0">
                <a:solidFill>
                  <a:schemeClr val="bg1"/>
                </a:solidFill>
              </a:rPr>
              <a:t>Shader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8" name="Rounded Rectangle 3"/>
          <p:cNvSpPr/>
          <p:nvPr/>
        </p:nvSpPr>
        <p:spPr>
          <a:xfrm>
            <a:off x="5396384" y="1819806"/>
            <a:ext cx="988728" cy="447144"/>
          </a:xfrm>
          <a:prstGeom prst="roundRect">
            <a:avLst/>
          </a:pr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5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Tessellation Evaluation </a:t>
            </a:r>
            <a:r>
              <a:rPr lang="en-US" sz="900" dirty="0" err="1" smtClean="0">
                <a:solidFill>
                  <a:schemeClr val="bg1"/>
                </a:solidFill>
              </a:rPr>
              <a:t>Shader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81" name="Straight Arrow Connector 17"/>
          <p:cNvCxnSpPr>
            <a:stCxn id="60" idx="3"/>
            <a:endCxn id="54" idx="1"/>
          </p:cNvCxnSpPr>
          <p:nvPr/>
        </p:nvCxnSpPr>
        <p:spPr>
          <a:xfrm>
            <a:off x="4267200" y="1489857"/>
            <a:ext cx="3846178" cy="0"/>
          </a:xfrm>
          <a:prstGeom prst="straightConnector1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2" name="Shape 27"/>
          <p:cNvCxnSpPr>
            <a:stCxn id="61" idx="3"/>
            <a:endCxn id="69" idx="2"/>
          </p:cNvCxnSpPr>
          <p:nvPr/>
        </p:nvCxnSpPr>
        <p:spPr>
          <a:xfrm flipV="1">
            <a:off x="4267200" y="2266950"/>
            <a:ext cx="2842748" cy="309828"/>
          </a:xfrm>
          <a:prstGeom prst="bentConnector2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5" name="Shape 27"/>
          <p:cNvCxnSpPr>
            <a:stCxn id="61" idx="3"/>
            <a:endCxn id="78" idx="2"/>
          </p:cNvCxnSpPr>
          <p:nvPr/>
        </p:nvCxnSpPr>
        <p:spPr>
          <a:xfrm flipV="1">
            <a:off x="4267200" y="2266950"/>
            <a:ext cx="1623548" cy="309828"/>
          </a:xfrm>
          <a:prstGeom prst="bentConnector2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7" name="Shape 27"/>
          <p:cNvCxnSpPr>
            <a:stCxn id="61" idx="3"/>
            <a:endCxn id="76" idx="2"/>
          </p:cNvCxnSpPr>
          <p:nvPr/>
        </p:nvCxnSpPr>
        <p:spPr>
          <a:xfrm flipV="1">
            <a:off x="4267200" y="2266950"/>
            <a:ext cx="418164" cy="309828"/>
          </a:xfrm>
          <a:prstGeom prst="bentConnector2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8" name="Elbow Connector 19"/>
          <p:cNvCxnSpPr>
            <a:stCxn id="60" idx="3"/>
            <a:endCxn id="76" idx="0"/>
          </p:cNvCxnSpPr>
          <p:nvPr/>
        </p:nvCxnSpPr>
        <p:spPr>
          <a:xfrm>
            <a:off x="4267200" y="1489857"/>
            <a:ext cx="418164" cy="329949"/>
          </a:xfrm>
          <a:prstGeom prst="bentConnector2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0" name="Elbow Connector 19"/>
          <p:cNvCxnSpPr>
            <a:stCxn id="60" idx="3"/>
            <a:endCxn id="78" idx="0"/>
          </p:cNvCxnSpPr>
          <p:nvPr/>
        </p:nvCxnSpPr>
        <p:spPr>
          <a:xfrm>
            <a:off x="4267200" y="1489857"/>
            <a:ext cx="1623548" cy="329949"/>
          </a:xfrm>
          <a:prstGeom prst="bentConnector2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17"/>
          <p:cNvCxnSpPr>
            <a:stCxn id="76" idx="3"/>
            <a:endCxn id="78" idx="1"/>
          </p:cNvCxnSpPr>
          <p:nvPr/>
        </p:nvCxnSpPr>
        <p:spPr>
          <a:xfrm>
            <a:off x="5179728" y="2043378"/>
            <a:ext cx="216656" cy="0"/>
          </a:xfrm>
          <a:prstGeom prst="straightConnector1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2" name="Straight Arrow Connector 17"/>
          <p:cNvCxnSpPr>
            <a:stCxn id="78" idx="3"/>
            <a:endCxn id="69" idx="1"/>
          </p:cNvCxnSpPr>
          <p:nvPr/>
        </p:nvCxnSpPr>
        <p:spPr>
          <a:xfrm>
            <a:off x="6385112" y="2043378"/>
            <a:ext cx="230472" cy="0"/>
          </a:xfrm>
          <a:prstGeom prst="straightConnector1">
            <a:avLst/>
          </a:prstGeom>
          <a:ln>
            <a:headEnd type="none" w="med" len="med"/>
            <a:tailEnd type="triangle" w="med" len="sm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3" name="Groupe 92"/>
          <p:cNvGrpSpPr/>
          <p:nvPr/>
        </p:nvGrpSpPr>
        <p:grpSpPr>
          <a:xfrm>
            <a:off x="2286000" y="2810310"/>
            <a:ext cx="2269761" cy="369332"/>
            <a:chOff x="2286000" y="2951042"/>
            <a:chExt cx="2269761" cy="369332"/>
          </a:xfrm>
        </p:grpSpPr>
        <p:sp>
          <p:nvSpPr>
            <p:cNvPr id="97" name="Rounded Rectangle 4"/>
            <p:cNvSpPr/>
            <p:nvPr/>
          </p:nvSpPr>
          <p:spPr>
            <a:xfrm>
              <a:off x="2286000" y="3023922"/>
              <a:ext cx="304800" cy="22357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98" name="ZoneTexte 97"/>
            <p:cNvSpPr txBox="1"/>
            <p:nvPr/>
          </p:nvSpPr>
          <p:spPr bwMode="auto">
            <a:xfrm>
              <a:off x="2590800" y="2951042"/>
              <a:ext cx="196496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 smtClean="0">
                  <a:latin typeface="Calibri" panose="020F0502020204030204" pitchFamily="34" charset="0"/>
                  <a:cs typeface="Consolas" panose="020B0609020204030204" pitchFamily="49" charset="0"/>
                </a:rPr>
                <a:t>: Données d’entrée</a:t>
              </a:r>
            </a:p>
          </p:txBody>
        </p:sp>
      </p:grpSp>
      <p:grpSp>
        <p:nvGrpSpPr>
          <p:cNvPr id="99" name="Groupe 98"/>
          <p:cNvGrpSpPr/>
          <p:nvPr/>
        </p:nvGrpSpPr>
        <p:grpSpPr>
          <a:xfrm>
            <a:off x="2286000" y="3116818"/>
            <a:ext cx="2537399" cy="369332"/>
            <a:chOff x="2286000" y="3462760"/>
            <a:chExt cx="2537399" cy="369332"/>
          </a:xfrm>
        </p:grpSpPr>
        <p:sp>
          <p:nvSpPr>
            <p:cNvPr id="100" name="Rounded Rectangle 4"/>
            <p:cNvSpPr/>
            <p:nvPr/>
          </p:nvSpPr>
          <p:spPr>
            <a:xfrm>
              <a:off x="2286000" y="3535640"/>
              <a:ext cx="304800" cy="223572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1" name="ZoneTexte 100"/>
            <p:cNvSpPr txBox="1"/>
            <p:nvPr/>
          </p:nvSpPr>
          <p:spPr bwMode="auto">
            <a:xfrm>
              <a:off x="2590800" y="3462760"/>
              <a:ext cx="223259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 smtClean="0">
                  <a:latin typeface="Calibri" panose="020F0502020204030204" pitchFamily="34" charset="0"/>
                  <a:cs typeface="Consolas" panose="020B0609020204030204" pitchFamily="49" charset="0"/>
                </a:rPr>
                <a:t>: Etapes configurables</a:t>
              </a:r>
            </a:p>
          </p:txBody>
        </p:sp>
      </p:grpSp>
      <p:grpSp>
        <p:nvGrpSpPr>
          <p:cNvPr id="102" name="Groupe 101"/>
          <p:cNvGrpSpPr/>
          <p:nvPr/>
        </p:nvGrpSpPr>
        <p:grpSpPr>
          <a:xfrm>
            <a:off x="4800600" y="2808733"/>
            <a:ext cx="2753355" cy="369332"/>
            <a:chOff x="2286000" y="3462760"/>
            <a:chExt cx="2753355" cy="369332"/>
          </a:xfrm>
        </p:grpSpPr>
        <p:sp>
          <p:nvSpPr>
            <p:cNvPr id="103" name="Rounded Rectangle 4"/>
            <p:cNvSpPr/>
            <p:nvPr/>
          </p:nvSpPr>
          <p:spPr>
            <a:xfrm>
              <a:off x="2286000" y="3535640"/>
              <a:ext cx="304800" cy="223572"/>
            </a:xfrm>
            <a:prstGeom prst="roundRect">
              <a:avLst/>
            </a:prstGeom>
            <a:gradFill flip="none" rotWithShape="1">
              <a:gsLst>
                <a:gs pos="0">
                  <a:srgbClr val="FF4040">
                    <a:tint val="66000"/>
                    <a:satMod val="160000"/>
                  </a:srgbClr>
                </a:gs>
                <a:gs pos="50000">
                  <a:srgbClr val="FF4040">
                    <a:tint val="44500"/>
                    <a:satMod val="160000"/>
                  </a:srgbClr>
                </a:gs>
                <a:gs pos="100000">
                  <a:srgbClr val="FF404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solidFill>
                <a:srgbClr val="FF606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4" name="ZoneTexte 103"/>
            <p:cNvSpPr txBox="1"/>
            <p:nvPr/>
          </p:nvSpPr>
          <p:spPr bwMode="auto">
            <a:xfrm>
              <a:off x="2590800" y="3462760"/>
              <a:ext cx="244855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 smtClean="0">
                  <a:latin typeface="Calibri" panose="020F0502020204030204" pitchFamily="34" charset="0"/>
                  <a:cs typeface="Consolas" panose="020B0609020204030204" pitchFamily="49" charset="0"/>
                </a:rPr>
                <a:t>: Etapes programmables</a:t>
              </a:r>
            </a:p>
          </p:txBody>
        </p:sp>
      </p:grpSp>
      <p:grpSp>
        <p:nvGrpSpPr>
          <p:cNvPr id="105" name="Groupe 104"/>
          <p:cNvGrpSpPr/>
          <p:nvPr/>
        </p:nvGrpSpPr>
        <p:grpSpPr>
          <a:xfrm>
            <a:off x="4799889" y="3147595"/>
            <a:ext cx="3199760" cy="307777"/>
            <a:chOff x="2286000" y="3493537"/>
            <a:chExt cx="3199760" cy="307777"/>
          </a:xfrm>
        </p:grpSpPr>
        <p:sp>
          <p:nvSpPr>
            <p:cNvPr id="106" name="Rounded Rectangle 4"/>
            <p:cNvSpPr/>
            <p:nvPr/>
          </p:nvSpPr>
          <p:spPr>
            <a:xfrm>
              <a:off x="2286000" y="3535640"/>
              <a:ext cx="304800" cy="223572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tint val="66000"/>
                    <a:satMod val="160000"/>
                  </a:schemeClr>
                </a:gs>
                <a:gs pos="50000">
                  <a:schemeClr val="accent5">
                    <a:tint val="44500"/>
                    <a:satMod val="160000"/>
                  </a:schemeClr>
                </a:gs>
                <a:gs pos="100000">
                  <a:schemeClr val="accent5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5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7" name="ZoneTexte 106"/>
            <p:cNvSpPr txBox="1"/>
            <p:nvPr/>
          </p:nvSpPr>
          <p:spPr bwMode="auto">
            <a:xfrm>
              <a:off x="2590800" y="3493537"/>
              <a:ext cx="289496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1400" dirty="0" smtClean="0">
                  <a:latin typeface="Calibri" panose="020F0502020204030204" pitchFamily="34" charset="0"/>
                  <a:cs typeface="Consolas" panose="020B0609020204030204" pitchFamily="49" charset="0"/>
                </a:rPr>
                <a:t>: Etapes programmables optionnelles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067989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370083" y="1894394"/>
            <a:ext cx="6392917" cy="533400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endParaRPr lang="fr-FR" b="1" dirty="0" smtClean="0">
              <a:noFill/>
              <a:latin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70082" y="2427794"/>
            <a:ext cx="6392917" cy="532800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endParaRPr lang="fr-FR" b="1" dirty="0" smtClean="0">
              <a:solidFill>
                <a:srgbClr val="005024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70083" y="2952750"/>
            <a:ext cx="6392917" cy="1143000"/>
          </a:xfrm>
          <a:prstGeom prst="rect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t">
            <a:noAutofit/>
          </a:bodyPr>
          <a:lstStyle/>
          <a:p>
            <a:pPr algn="ctr"/>
            <a:r>
              <a:rPr lang="fr-FR" b="1" dirty="0" smtClean="0">
                <a:solidFill>
                  <a:srgbClr val="66FF66"/>
                </a:solidFill>
                <a:latin typeface="Calibri" panose="020F0502020204030204" pitchFamily="34" charset="0"/>
              </a:rPr>
              <a:t>OpenGL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OpenGL aujourd’hui (décembre 2014)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OpenGL est en version 4.5</a:t>
            </a:r>
          </a:p>
          <a:p>
            <a:pPr lvl="1"/>
            <a:r>
              <a:rPr lang="fr-FR" dirty="0" smtClean="0"/>
              <a:t>Constante évolution de la spécification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22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38100" dist="38100" dir="2700000" algn="tl">
                    <a:srgbClr val="EFFAFF">
                      <a:alpha val="50000"/>
                    </a:srgbClr>
                  </a:outerShdw>
                </a:effectLst>
              </a:rPr>
              <a:t>Histoire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Ma première fenêtre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Créer une fenêtre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Interactions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OpenGL moderne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triangle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Spécification des formats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vertex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fragment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graphicFrame>
        <p:nvGraphicFramePr>
          <p:cNvPr id="7" name="Graphique 6"/>
          <p:cNvGraphicFramePr/>
          <p:nvPr>
            <p:extLst>
              <p:ext uri="{D42A27DB-BD31-4B8C-83A1-F6EECF244321}">
                <p14:modId xmlns:p14="http://schemas.microsoft.com/office/powerpoint/2010/main" val="1645329022"/>
              </p:ext>
            </p:extLst>
          </p:nvPr>
        </p:nvGraphicFramePr>
        <p:xfrm>
          <a:off x="2370083" y="2724150"/>
          <a:ext cx="6477000" cy="1876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aphique 7"/>
          <p:cNvGraphicFramePr/>
          <p:nvPr>
            <p:extLst>
              <p:ext uri="{D42A27DB-BD31-4B8C-83A1-F6EECF244321}">
                <p14:modId xmlns:p14="http://schemas.microsoft.com/office/powerpoint/2010/main" val="2921918275"/>
              </p:ext>
            </p:extLst>
          </p:nvPr>
        </p:nvGraphicFramePr>
        <p:xfrm>
          <a:off x="2370083" y="2190750"/>
          <a:ext cx="6477000" cy="83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phique 8"/>
          <p:cNvGraphicFramePr/>
          <p:nvPr>
            <p:extLst>
              <p:ext uri="{D42A27DB-BD31-4B8C-83A1-F6EECF244321}">
                <p14:modId xmlns:p14="http://schemas.microsoft.com/office/powerpoint/2010/main" val="2473596674"/>
              </p:ext>
            </p:extLst>
          </p:nvPr>
        </p:nvGraphicFramePr>
        <p:xfrm>
          <a:off x="2370083" y="1836000"/>
          <a:ext cx="6477000" cy="68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Rectangle 11"/>
          <p:cNvSpPr/>
          <p:nvPr/>
        </p:nvSpPr>
        <p:spPr>
          <a:xfrm>
            <a:off x="2370083" y="2427794"/>
            <a:ext cx="6392917" cy="532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r>
              <a:rPr lang="fr-FR" b="1" dirty="0" smtClean="0">
                <a:solidFill>
                  <a:srgbClr val="FFFF00"/>
                </a:solidFill>
                <a:latin typeface="Calibri" panose="020F0502020204030204" pitchFamily="34" charset="0"/>
              </a:rPr>
              <a:t>OpenGL 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370084" y="1894394"/>
            <a:ext cx="6392917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rtlCol="0" anchor="ctr">
            <a:noAutofit/>
          </a:bodyPr>
          <a:lstStyle/>
          <a:p>
            <a:r>
              <a:rPr lang="fr-FR" b="1" dirty="0" err="1" smtClean="0">
                <a:solidFill>
                  <a:srgbClr val="FF0000"/>
                </a:solidFill>
                <a:latin typeface="Calibri" panose="020F0502020204030204" pitchFamily="34" charset="0"/>
              </a:rPr>
              <a:t>WebGL</a:t>
            </a:r>
            <a:endParaRPr lang="fr-FR" b="1" dirty="0" smtClean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24" name="Connecteur en arc 23"/>
          <p:cNvCxnSpPr/>
          <p:nvPr/>
        </p:nvCxnSpPr>
        <p:spPr>
          <a:xfrm rot="5400000" flipH="1" flipV="1">
            <a:off x="4995022" y="3223372"/>
            <a:ext cx="754156" cy="228600"/>
          </a:xfrm>
          <a:prstGeom prst="curvedConnector3">
            <a:avLst>
              <a:gd name="adj1" fmla="val 50000"/>
            </a:avLst>
          </a:prstGeom>
          <a:ln>
            <a:tailEnd type="arrow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Connecteur en arc 29"/>
          <p:cNvCxnSpPr/>
          <p:nvPr/>
        </p:nvCxnSpPr>
        <p:spPr>
          <a:xfrm rot="5400000" flipH="1" flipV="1">
            <a:off x="5581209" y="3086543"/>
            <a:ext cx="762001" cy="494416"/>
          </a:xfrm>
          <a:prstGeom prst="curvedConnector3">
            <a:avLst>
              <a:gd name="adj1" fmla="val 50000"/>
            </a:avLst>
          </a:prstGeom>
          <a:ln>
            <a:tailEnd type="arrow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Connecteur en arc 31"/>
          <p:cNvCxnSpPr/>
          <p:nvPr/>
        </p:nvCxnSpPr>
        <p:spPr>
          <a:xfrm rot="5400000" flipH="1" flipV="1">
            <a:off x="5937843" y="2977116"/>
            <a:ext cx="762000" cy="713269"/>
          </a:xfrm>
          <a:prstGeom prst="curvedConnector3">
            <a:avLst>
              <a:gd name="adj1" fmla="val 50000"/>
            </a:avLst>
          </a:prstGeom>
          <a:ln>
            <a:tailEnd type="arrow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Connecteur en arc 34"/>
          <p:cNvCxnSpPr/>
          <p:nvPr/>
        </p:nvCxnSpPr>
        <p:spPr>
          <a:xfrm rot="16200000" flipV="1">
            <a:off x="7495071" y="3333748"/>
            <a:ext cx="762000" cy="3"/>
          </a:xfrm>
          <a:prstGeom prst="curvedConnector3">
            <a:avLst>
              <a:gd name="adj1" fmla="val 50000"/>
            </a:avLst>
          </a:prstGeom>
          <a:ln>
            <a:tailEnd type="arrow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44" name="Groupe 43"/>
          <p:cNvGrpSpPr/>
          <p:nvPr/>
        </p:nvGrpSpPr>
        <p:grpSpPr>
          <a:xfrm>
            <a:off x="6675478" y="2335453"/>
            <a:ext cx="974644" cy="331050"/>
            <a:chOff x="6675478" y="2335453"/>
            <a:chExt cx="974644" cy="331050"/>
          </a:xfrm>
        </p:grpSpPr>
        <p:sp>
          <p:nvSpPr>
            <p:cNvPr id="39" name="Arc 38"/>
            <p:cNvSpPr/>
            <p:nvPr/>
          </p:nvSpPr>
          <p:spPr>
            <a:xfrm>
              <a:off x="6675478" y="2335453"/>
              <a:ext cx="487322" cy="331050"/>
            </a:xfrm>
            <a:prstGeom prst="arc">
              <a:avLst>
                <a:gd name="adj1" fmla="val 10836637"/>
                <a:gd name="adj2" fmla="val 0"/>
              </a:avLst>
            </a:prstGeom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Arc 40"/>
            <p:cNvSpPr/>
            <p:nvPr/>
          </p:nvSpPr>
          <p:spPr>
            <a:xfrm rot="10800000">
              <a:off x="7162800" y="2335453"/>
              <a:ext cx="487322" cy="331050"/>
            </a:xfrm>
            <a:prstGeom prst="arc">
              <a:avLst>
                <a:gd name="adj1" fmla="val 10517368"/>
                <a:gd name="adj2" fmla="val 0"/>
              </a:avLst>
            </a:prstGeom>
            <a:ln>
              <a:headEnd type="none" w="med" len="med"/>
              <a:tailEnd type="none" w="med" len="med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2" name="Connecteur droit avec flèche 41"/>
            <p:cNvCxnSpPr>
              <a:stCxn id="41" idx="0"/>
            </p:cNvCxnSpPr>
            <p:nvPr/>
          </p:nvCxnSpPr>
          <p:spPr>
            <a:xfrm flipV="1">
              <a:off x="7648349" y="2381693"/>
              <a:ext cx="0" cy="99353"/>
            </a:xfrm>
            <a:prstGeom prst="straightConnector1">
              <a:avLst/>
            </a:prstGeom>
            <a:ln>
              <a:tailEnd type="arrow"/>
            </a:ln>
            <a:effectLst>
              <a:outerShdw blurRad="40000" dist="23000" dir="5400000" rotWithShape="0">
                <a:schemeClr val="dk2">
                  <a:alpha val="35000"/>
                </a:schemeClr>
              </a:outerShdw>
            </a:effectLst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04372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orme libre 179"/>
          <p:cNvSpPr/>
          <p:nvPr/>
        </p:nvSpPr>
        <p:spPr>
          <a:xfrm>
            <a:off x="2405195" y="2642346"/>
            <a:ext cx="1224000" cy="457200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FF6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Programmable</a:t>
            </a:r>
            <a:endParaRPr lang="fr-FR" sz="1200" kern="1200" dirty="0">
              <a:solidFill>
                <a:schemeClr val="bg1"/>
              </a:solidFill>
            </a:endParaRPr>
          </a:p>
        </p:txBody>
      </p:sp>
      <p:grpSp>
        <p:nvGrpSpPr>
          <p:cNvPr id="188" name="Groupe 187"/>
          <p:cNvGrpSpPr/>
          <p:nvPr/>
        </p:nvGrpSpPr>
        <p:grpSpPr>
          <a:xfrm>
            <a:off x="8015821" y="4684267"/>
            <a:ext cx="582429" cy="564091"/>
            <a:chOff x="5001295" y="3591841"/>
            <a:chExt cx="894009" cy="865860"/>
          </a:xfrm>
          <a:scene3d>
            <a:camera prst="orthographicFront"/>
            <a:lightRig rig="threePt" dir="t"/>
          </a:scene3d>
        </p:grpSpPr>
        <p:pic>
          <p:nvPicPr>
            <p:cNvPr id="189" name="Picture 7" descr="C:\Users\Woazim\AppData\Local\Microsoft\Windows\Temporary Internet Files\Content.IE5\H88V9SCT\MC900440108[1]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46"/>
            <a:stretch/>
          </p:blipFill>
          <p:spPr bwMode="auto">
            <a:xfrm>
              <a:off x="5001295" y="3591841"/>
              <a:ext cx="894009" cy="865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9" descr="http://resumbrae.com/ub/dms423_f06/17/unreal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9207" y="3664744"/>
              <a:ext cx="747712" cy="514349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3175" cap="sq">
              <a:solidFill>
                <a:srgbClr val="292929"/>
              </a:solidFill>
              <a:miter lim="800000"/>
            </a:ln>
            <a:effectLst/>
            <a:sp3d>
              <a:contourClr>
                <a:srgbClr val="C0C0C0"/>
              </a:contourClr>
            </a:sp3d>
            <a:extLst/>
          </p:spPr>
        </p:pic>
      </p:grpSp>
      <p:grpSp>
        <p:nvGrpSpPr>
          <p:cNvPr id="3" name="Groupe 2"/>
          <p:cNvGrpSpPr/>
          <p:nvPr/>
        </p:nvGrpSpPr>
        <p:grpSpPr>
          <a:xfrm rot="2321120">
            <a:off x="2990816" y="2713664"/>
            <a:ext cx="5548322" cy="558851"/>
            <a:chOff x="5733745" y="3308684"/>
            <a:chExt cx="5548322" cy="558851"/>
          </a:xfrm>
        </p:grpSpPr>
        <p:sp>
          <p:nvSpPr>
            <p:cNvPr id="174" name="Organigramme : Disque magnétique 173"/>
            <p:cNvSpPr/>
            <p:nvPr/>
          </p:nvSpPr>
          <p:spPr>
            <a:xfrm rot="16200000">
              <a:off x="10850433" y="3435901"/>
              <a:ext cx="558851" cy="304417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dirty="0">
                <a:latin typeface="Calibri" panose="020F0502020204030204" pitchFamily="34" charset="0"/>
              </a:endParaRPr>
            </a:p>
          </p:txBody>
        </p:sp>
        <p:sp>
          <p:nvSpPr>
            <p:cNvPr id="175" name="Rectangle 17"/>
            <p:cNvSpPr/>
            <p:nvPr/>
          </p:nvSpPr>
          <p:spPr>
            <a:xfrm rot="16200000">
              <a:off x="8191358" y="959381"/>
              <a:ext cx="457241" cy="5257454"/>
            </a:xfrm>
            <a:custGeom>
              <a:avLst/>
              <a:gdLst>
                <a:gd name="connsiteX0" fmla="*/ 0 w 685800"/>
                <a:gd name="connsiteY0" fmla="*/ 0 h 1295400"/>
                <a:gd name="connsiteX1" fmla="*/ 685800 w 685800"/>
                <a:gd name="connsiteY1" fmla="*/ 0 h 1295400"/>
                <a:gd name="connsiteX2" fmla="*/ 685800 w 685800"/>
                <a:gd name="connsiteY2" fmla="*/ 1295400 h 1295400"/>
                <a:gd name="connsiteX3" fmla="*/ 0 w 685800"/>
                <a:gd name="connsiteY3" fmla="*/ 1295400 h 1295400"/>
                <a:gd name="connsiteX4" fmla="*/ 0 w 685800"/>
                <a:gd name="connsiteY4" fmla="*/ 0 h 1295400"/>
                <a:gd name="connsiteX0" fmla="*/ 0 w 685800"/>
                <a:gd name="connsiteY0" fmla="*/ 0 h 1314302"/>
                <a:gd name="connsiteX1" fmla="*/ 685800 w 685800"/>
                <a:gd name="connsiteY1" fmla="*/ 0 h 1314302"/>
                <a:gd name="connsiteX2" fmla="*/ 685800 w 685800"/>
                <a:gd name="connsiteY2" fmla="*/ 1295400 h 1314302"/>
                <a:gd name="connsiteX3" fmla="*/ 0 w 685800"/>
                <a:gd name="connsiteY3" fmla="*/ 1295400 h 1314302"/>
                <a:gd name="connsiteX4" fmla="*/ 0 w 685800"/>
                <a:gd name="connsiteY4" fmla="*/ 0 h 1314302"/>
                <a:gd name="connsiteX0" fmla="*/ 0 w 685800"/>
                <a:gd name="connsiteY0" fmla="*/ 0 h 1330006"/>
                <a:gd name="connsiteX1" fmla="*/ 685800 w 685800"/>
                <a:gd name="connsiteY1" fmla="*/ 0 h 1330006"/>
                <a:gd name="connsiteX2" fmla="*/ 685800 w 685800"/>
                <a:gd name="connsiteY2" fmla="*/ 1295400 h 1330006"/>
                <a:gd name="connsiteX3" fmla="*/ 0 w 685800"/>
                <a:gd name="connsiteY3" fmla="*/ 1295400 h 1330006"/>
                <a:gd name="connsiteX4" fmla="*/ 0 w 685800"/>
                <a:gd name="connsiteY4" fmla="*/ 0 h 1330006"/>
                <a:gd name="connsiteX0" fmla="*/ 0 w 685800"/>
                <a:gd name="connsiteY0" fmla="*/ 0 h 1320341"/>
                <a:gd name="connsiteX1" fmla="*/ 685800 w 685800"/>
                <a:gd name="connsiteY1" fmla="*/ 0 h 1320341"/>
                <a:gd name="connsiteX2" fmla="*/ 685800 w 685800"/>
                <a:gd name="connsiteY2" fmla="*/ 1295400 h 1320341"/>
                <a:gd name="connsiteX3" fmla="*/ 0 w 685800"/>
                <a:gd name="connsiteY3" fmla="*/ 1295400 h 1320341"/>
                <a:gd name="connsiteX4" fmla="*/ 0 w 685800"/>
                <a:gd name="connsiteY4" fmla="*/ 0 h 1320341"/>
                <a:gd name="connsiteX0" fmla="*/ 0 w 685800"/>
                <a:gd name="connsiteY0" fmla="*/ 0 h 1304776"/>
                <a:gd name="connsiteX1" fmla="*/ 685800 w 685800"/>
                <a:gd name="connsiteY1" fmla="*/ 0 h 1304776"/>
                <a:gd name="connsiteX2" fmla="*/ 685800 w 685800"/>
                <a:gd name="connsiteY2" fmla="*/ 1295400 h 1304776"/>
                <a:gd name="connsiteX3" fmla="*/ 0 w 685800"/>
                <a:gd name="connsiteY3" fmla="*/ 1295400 h 1304776"/>
                <a:gd name="connsiteX4" fmla="*/ 0 w 685800"/>
                <a:gd name="connsiteY4" fmla="*/ 0 h 1304776"/>
                <a:gd name="connsiteX0" fmla="*/ 0 w 685800"/>
                <a:gd name="connsiteY0" fmla="*/ 0 h 1303469"/>
                <a:gd name="connsiteX1" fmla="*/ 685800 w 685800"/>
                <a:gd name="connsiteY1" fmla="*/ 0 h 1303469"/>
                <a:gd name="connsiteX2" fmla="*/ 685800 w 685800"/>
                <a:gd name="connsiteY2" fmla="*/ 1295400 h 1303469"/>
                <a:gd name="connsiteX3" fmla="*/ 0 w 685800"/>
                <a:gd name="connsiteY3" fmla="*/ 1295400 h 1303469"/>
                <a:gd name="connsiteX4" fmla="*/ 0 w 685800"/>
                <a:gd name="connsiteY4" fmla="*/ 0 h 1303469"/>
                <a:gd name="connsiteX0" fmla="*/ 0 w 685800"/>
                <a:gd name="connsiteY0" fmla="*/ 0 h 1302292"/>
                <a:gd name="connsiteX1" fmla="*/ 685800 w 685800"/>
                <a:gd name="connsiteY1" fmla="*/ 0 h 1302292"/>
                <a:gd name="connsiteX2" fmla="*/ 685800 w 685800"/>
                <a:gd name="connsiteY2" fmla="*/ 1295400 h 1302292"/>
                <a:gd name="connsiteX3" fmla="*/ 0 w 685800"/>
                <a:gd name="connsiteY3" fmla="*/ 1295400 h 1302292"/>
                <a:gd name="connsiteX4" fmla="*/ 0 w 685800"/>
                <a:gd name="connsiteY4" fmla="*/ 0 h 1302292"/>
                <a:gd name="connsiteX0" fmla="*/ 0 w 685800"/>
                <a:gd name="connsiteY0" fmla="*/ 0 h 1303060"/>
                <a:gd name="connsiteX1" fmla="*/ 685800 w 685800"/>
                <a:gd name="connsiteY1" fmla="*/ 0 h 1303060"/>
                <a:gd name="connsiteX2" fmla="*/ 685800 w 685800"/>
                <a:gd name="connsiteY2" fmla="*/ 1295400 h 1303060"/>
                <a:gd name="connsiteX3" fmla="*/ 0 w 685800"/>
                <a:gd name="connsiteY3" fmla="*/ 1295400 h 1303060"/>
                <a:gd name="connsiteX4" fmla="*/ 0 w 685800"/>
                <a:gd name="connsiteY4" fmla="*/ 0 h 1303060"/>
                <a:gd name="connsiteX0" fmla="*/ 0 w 685800"/>
                <a:gd name="connsiteY0" fmla="*/ 0 h 1302667"/>
                <a:gd name="connsiteX1" fmla="*/ 685800 w 685800"/>
                <a:gd name="connsiteY1" fmla="*/ 0 h 1302667"/>
                <a:gd name="connsiteX2" fmla="*/ 685800 w 685800"/>
                <a:gd name="connsiteY2" fmla="*/ 1295400 h 1302667"/>
                <a:gd name="connsiteX3" fmla="*/ 0 w 685800"/>
                <a:gd name="connsiteY3" fmla="*/ 1295400 h 1302667"/>
                <a:gd name="connsiteX4" fmla="*/ 0 w 685800"/>
                <a:gd name="connsiteY4" fmla="*/ 0 h 1302667"/>
                <a:gd name="connsiteX0" fmla="*/ 0 w 685800"/>
                <a:gd name="connsiteY0" fmla="*/ 0 h 1301936"/>
                <a:gd name="connsiteX1" fmla="*/ 685800 w 685800"/>
                <a:gd name="connsiteY1" fmla="*/ 0 h 1301936"/>
                <a:gd name="connsiteX2" fmla="*/ 685800 w 685800"/>
                <a:gd name="connsiteY2" fmla="*/ 1295400 h 1301936"/>
                <a:gd name="connsiteX3" fmla="*/ 0 w 685800"/>
                <a:gd name="connsiteY3" fmla="*/ 1295400 h 1301936"/>
                <a:gd name="connsiteX4" fmla="*/ 0 w 685800"/>
                <a:gd name="connsiteY4" fmla="*/ 0 h 1301936"/>
                <a:gd name="connsiteX0" fmla="*/ 0 w 685800"/>
                <a:gd name="connsiteY0" fmla="*/ 0 h 1300684"/>
                <a:gd name="connsiteX1" fmla="*/ 685800 w 685800"/>
                <a:gd name="connsiteY1" fmla="*/ 0 h 1300684"/>
                <a:gd name="connsiteX2" fmla="*/ 685800 w 685800"/>
                <a:gd name="connsiteY2" fmla="*/ 1295400 h 1300684"/>
                <a:gd name="connsiteX3" fmla="*/ 0 w 685800"/>
                <a:gd name="connsiteY3" fmla="*/ 1295400 h 1300684"/>
                <a:gd name="connsiteX4" fmla="*/ 0 w 685800"/>
                <a:gd name="connsiteY4" fmla="*/ 0 h 1300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1300684">
                  <a:moveTo>
                    <a:pt x="0" y="0"/>
                  </a:moveTo>
                  <a:lnTo>
                    <a:pt x="685800" y="0"/>
                  </a:lnTo>
                  <a:lnTo>
                    <a:pt x="685800" y="1295400"/>
                  </a:lnTo>
                  <a:cubicBezTo>
                    <a:pt x="439402" y="1304351"/>
                    <a:pt x="153603" y="1300248"/>
                    <a:pt x="0" y="1295400"/>
                  </a:cubicBez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176" name="Organigramme : Disque magnétique 175"/>
            <p:cNvSpPr/>
            <p:nvPr/>
          </p:nvSpPr>
          <p:spPr>
            <a:xfrm rot="16200000">
              <a:off x="5606529" y="3435901"/>
              <a:ext cx="558850" cy="304417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dirty="0">
                <a:latin typeface="Calibri" panose="020F0502020204030204" pitchFamily="34" charset="0"/>
              </a:endParaRPr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Vue synthétique du pipeline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23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38100" dist="38100" dir="2700000" algn="tl">
                    <a:srgbClr val="EFFAFF">
                      <a:alpha val="50000"/>
                    </a:srgbClr>
                  </a:outerShdw>
                </a:effectLst>
              </a:rPr>
              <a:t>Histoire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Ma première fenêtre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Créer une fenêtre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Interactions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OpenGL moderne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triangle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Spécification des formats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vertex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fragment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8" name="Flèche vers le haut 7"/>
          <p:cNvSpPr/>
          <p:nvPr/>
        </p:nvSpPr>
        <p:spPr>
          <a:xfrm rot="5400000">
            <a:off x="3463739" y="1140756"/>
            <a:ext cx="282386" cy="486335"/>
          </a:xfrm>
          <a:prstGeom prst="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9" name="ZoneTexte 8"/>
          <p:cNvSpPr txBox="1"/>
          <p:nvPr/>
        </p:nvSpPr>
        <p:spPr bwMode="auto">
          <a:xfrm>
            <a:off x="2398644" y="1153091"/>
            <a:ext cx="9631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sz="1200" dirty="0" smtClean="0">
                <a:latin typeface="Calibri" panose="020F0502020204030204" pitchFamily="34" charset="0"/>
                <a:cs typeface="Consolas" panose="020B0609020204030204" pitchFamily="49" charset="0"/>
              </a:rPr>
              <a:t>Données de </a:t>
            </a:r>
            <a:r>
              <a:rPr lang="fr-FR" sz="1200" dirty="0" err="1" smtClean="0">
                <a:latin typeface="Calibri" panose="020F0502020204030204" pitchFamily="34" charset="0"/>
                <a:cs typeface="Consolas" panose="020B0609020204030204" pitchFamily="49" charset="0"/>
              </a:rPr>
              <a:t>vertices</a:t>
            </a:r>
            <a:endParaRPr lang="fr-FR" sz="1200" dirty="0" smtClean="0"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20" name="Flèche à angle droit 19"/>
          <p:cNvSpPr/>
          <p:nvPr/>
        </p:nvSpPr>
        <p:spPr>
          <a:xfrm rot="5400000">
            <a:off x="4100595" y="1541823"/>
            <a:ext cx="388145" cy="44189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26" name="Flèche à angle droit 25"/>
          <p:cNvSpPr/>
          <p:nvPr/>
        </p:nvSpPr>
        <p:spPr>
          <a:xfrm rot="5400000">
            <a:off x="4751362" y="2055595"/>
            <a:ext cx="388145" cy="44189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30" name="Flèche à angle droit 29"/>
          <p:cNvSpPr/>
          <p:nvPr/>
        </p:nvSpPr>
        <p:spPr>
          <a:xfrm rot="5400000">
            <a:off x="5402129" y="2569367"/>
            <a:ext cx="388145" cy="44189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42" name="Flèche à angle droit 41"/>
          <p:cNvSpPr/>
          <p:nvPr/>
        </p:nvSpPr>
        <p:spPr>
          <a:xfrm rot="5400000">
            <a:off x="6052896" y="3083138"/>
            <a:ext cx="388145" cy="44189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46" name="Flèche à angle droit 45"/>
          <p:cNvSpPr/>
          <p:nvPr/>
        </p:nvSpPr>
        <p:spPr>
          <a:xfrm rot="5400000">
            <a:off x="6703663" y="3596910"/>
            <a:ext cx="388145" cy="44189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60" name="Flèche à angle droit 59"/>
          <p:cNvSpPr/>
          <p:nvPr/>
        </p:nvSpPr>
        <p:spPr>
          <a:xfrm rot="5400000">
            <a:off x="7354429" y="4110682"/>
            <a:ext cx="388145" cy="44189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grpSp>
        <p:nvGrpSpPr>
          <p:cNvPr id="14" name="Groupe 13"/>
          <p:cNvGrpSpPr/>
          <p:nvPr/>
        </p:nvGrpSpPr>
        <p:grpSpPr>
          <a:xfrm>
            <a:off x="3429000" y="1657350"/>
            <a:ext cx="838200" cy="762000"/>
            <a:chOff x="3361765" y="1733550"/>
            <a:chExt cx="838200" cy="762000"/>
          </a:xfrm>
        </p:grpSpPr>
        <p:sp>
          <p:nvSpPr>
            <p:cNvPr id="13" name="Rectangle à coins arrondis 12"/>
            <p:cNvSpPr/>
            <p:nvPr/>
          </p:nvSpPr>
          <p:spPr>
            <a:xfrm>
              <a:off x="3361765" y="1733550"/>
              <a:ext cx="838200" cy="7620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10" name="Ellipse 9"/>
            <p:cNvSpPr/>
            <p:nvPr/>
          </p:nvSpPr>
          <p:spPr>
            <a:xfrm>
              <a:off x="3590365" y="2190750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11" name="Ellipse 10"/>
            <p:cNvSpPr/>
            <p:nvPr/>
          </p:nvSpPr>
          <p:spPr>
            <a:xfrm>
              <a:off x="3821206" y="1885950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12" name="Ellipse 11"/>
            <p:cNvSpPr/>
            <p:nvPr/>
          </p:nvSpPr>
          <p:spPr>
            <a:xfrm>
              <a:off x="3897406" y="2126876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</p:grpSp>
      <p:grpSp>
        <p:nvGrpSpPr>
          <p:cNvPr id="29" name="Groupe 28"/>
          <p:cNvGrpSpPr/>
          <p:nvPr/>
        </p:nvGrpSpPr>
        <p:grpSpPr>
          <a:xfrm>
            <a:off x="4080286" y="2172820"/>
            <a:ext cx="838200" cy="762000"/>
            <a:chOff x="4049806" y="2266950"/>
            <a:chExt cx="838200" cy="762000"/>
          </a:xfrm>
        </p:grpSpPr>
        <p:sp>
          <p:nvSpPr>
            <p:cNvPr id="16" name="Rectangle à coins arrondis 15"/>
            <p:cNvSpPr/>
            <p:nvPr/>
          </p:nvSpPr>
          <p:spPr>
            <a:xfrm>
              <a:off x="4049806" y="2266950"/>
              <a:ext cx="838200" cy="7620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cxnSp>
          <p:nvCxnSpPr>
            <p:cNvPr id="21" name="Connecteur droit 20"/>
            <p:cNvCxnSpPr>
              <a:stCxn id="18" idx="0"/>
              <a:endCxn id="19" idx="0"/>
            </p:cNvCxnSpPr>
            <p:nvPr/>
          </p:nvCxnSpPr>
          <p:spPr>
            <a:xfrm>
              <a:off x="4547347" y="2419350"/>
              <a:ext cx="76200" cy="240926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>
              <a:stCxn id="17" idx="6"/>
              <a:endCxn id="19" idx="2"/>
            </p:cNvCxnSpPr>
            <p:nvPr/>
          </p:nvCxnSpPr>
          <p:spPr>
            <a:xfrm flipV="1">
              <a:off x="4354606" y="2698376"/>
              <a:ext cx="230841" cy="63874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>
              <a:stCxn id="17" idx="7"/>
              <a:endCxn id="18" idx="3"/>
            </p:cNvCxnSpPr>
            <p:nvPr/>
          </p:nvCxnSpPr>
          <p:spPr>
            <a:xfrm flipV="1">
              <a:off x="4343447" y="2484391"/>
              <a:ext cx="176959" cy="250918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7" name="Ellipse 16"/>
            <p:cNvSpPr/>
            <p:nvPr/>
          </p:nvSpPr>
          <p:spPr>
            <a:xfrm>
              <a:off x="4278406" y="2724150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18" name="Ellipse 17"/>
            <p:cNvSpPr/>
            <p:nvPr/>
          </p:nvSpPr>
          <p:spPr>
            <a:xfrm>
              <a:off x="4509247" y="2419350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19" name="Ellipse 18"/>
            <p:cNvSpPr/>
            <p:nvPr/>
          </p:nvSpPr>
          <p:spPr>
            <a:xfrm>
              <a:off x="4585447" y="2660276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4731572" y="2688290"/>
            <a:ext cx="838200" cy="762000"/>
            <a:chOff x="4737847" y="2800350"/>
            <a:chExt cx="838200" cy="762000"/>
          </a:xfrm>
        </p:grpSpPr>
        <p:sp>
          <p:nvSpPr>
            <p:cNvPr id="31" name="Rectangle à coins arrondis 30"/>
            <p:cNvSpPr/>
            <p:nvPr/>
          </p:nvSpPr>
          <p:spPr>
            <a:xfrm>
              <a:off x="4737847" y="2800350"/>
              <a:ext cx="838200" cy="7620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cxnSp>
          <p:nvCxnSpPr>
            <p:cNvPr id="32" name="Connecteur droit 31"/>
            <p:cNvCxnSpPr>
              <a:stCxn id="36" idx="0"/>
              <a:endCxn id="37" idx="0"/>
            </p:cNvCxnSpPr>
            <p:nvPr/>
          </p:nvCxnSpPr>
          <p:spPr>
            <a:xfrm>
              <a:off x="5235388" y="2952750"/>
              <a:ext cx="76200" cy="24092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>
              <a:stCxn id="35" idx="6"/>
              <a:endCxn id="37" idx="2"/>
            </p:cNvCxnSpPr>
            <p:nvPr/>
          </p:nvCxnSpPr>
          <p:spPr>
            <a:xfrm flipV="1">
              <a:off x="5042647" y="3231776"/>
              <a:ext cx="230841" cy="6387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>
              <a:stCxn id="35" idx="7"/>
              <a:endCxn id="36" idx="3"/>
            </p:cNvCxnSpPr>
            <p:nvPr/>
          </p:nvCxnSpPr>
          <p:spPr>
            <a:xfrm flipV="1">
              <a:off x="5031488" y="3017791"/>
              <a:ext cx="176959" cy="2509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5" name="Ellipse 34"/>
            <p:cNvSpPr/>
            <p:nvPr/>
          </p:nvSpPr>
          <p:spPr>
            <a:xfrm>
              <a:off x="4966447" y="3257550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36" name="Ellipse 35"/>
            <p:cNvSpPr/>
            <p:nvPr/>
          </p:nvSpPr>
          <p:spPr>
            <a:xfrm>
              <a:off x="5197288" y="2952750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cxnSp>
          <p:nvCxnSpPr>
            <p:cNvPr id="39" name="Connecteur droit 38"/>
            <p:cNvCxnSpPr>
              <a:stCxn id="37" idx="1"/>
              <a:endCxn id="38" idx="2"/>
            </p:cNvCxnSpPr>
            <p:nvPr/>
          </p:nvCxnSpPr>
          <p:spPr>
            <a:xfrm flipH="1" flipV="1">
              <a:off x="5083267" y="3143250"/>
              <a:ext cx="201380" cy="61585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7" name="Ellipse 36"/>
            <p:cNvSpPr/>
            <p:nvPr/>
          </p:nvSpPr>
          <p:spPr>
            <a:xfrm>
              <a:off x="5273488" y="3193676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38" name="Ellipse 37"/>
            <p:cNvSpPr/>
            <p:nvPr/>
          </p:nvSpPr>
          <p:spPr>
            <a:xfrm>
              <a:off x="5083267" y="3105150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</p:grpSp>
      <p:grpSp>
        <p:nvGrpSpPr>
          <p:cNvPr id="75" name="Groupe 74"/>
          <p:cNvGrpSpPr/>
          <p:nvPr/>
        </p:nvGrpSpPr>
        <p:grpSpPr>
          <a:xfrm>
            <a:off x="5382858" y="3203760"/>
            <a:ext cx="838200" cy="762000"/>
            <a:chOff x="5440175" y="3346076"/>
            <a:chExt cx="838200" cy="762000"/>
          </a:xfrm>
        </p:grpSpPr>
        <p:sp>
          <p:nvSpPr>
            <p:cNvPr id="47" name="Rectangle à coins arrondis 46"/>
            <p:cNvSpPr/>
            <p:nvPr/>
          </p:nvSpPr>
          <p:spPr>
            <a:xfrm>
              <a:off x="5440175" y="3346076"/>
              <a:ext cx="838200" cy="7620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grpSp>
          <p:nvGrpSpPr>
            <p:cNvPr id="74" name="Groupe 73"/>
            <p:cNvGrpSpPr/>
            <p:nvPr/>
          </p:nvGrpSpPr>
          <p:grpSpPr>
            <a:xfrm>
              <a:off x="5814893" y="3498476"/>
              <a:ext cx="172082" cy="310963"/>
              <a:chOff x="5814893" y="3498476"/>
              <a:chExt cx="172082" cy="310963"/>
            </a:xfrm>
          </p:grpSpPr>
          <p:cxnSp>
            <p:nvCxnSpPr>
              <p:cNvPr id="56" name="Connecteur droit 55"/>
              <p:cNvCxnSpPr/>
              <p:nvPr/>
            </p:nvCxnSpPr>
            <p:spPr>
              <a:xfrm flipH="1" flipV="1">
                <a:off x="5814893" y="3696284"/>
                <a:ext cx="45502" cy="1131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/>
              <p:cNvCxnSpPr/>
              <p:nvPr/>
            </p:nvCxnSpPr>
            <p:spPr>
              <a:xfrm flipH="1">
                <a:off x="5860396" y="3739402"/>
                <a:ext cx="50379" cy="638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/>
              <p:cNvCxnSpPr>
                <a:stCxn id="52" idx="0"/>
              </p:cNvCxnSpPr>
              <p:nvPr/>
            </p:nvCxnSpPr>
            <p:spPr>
              <a:xfrm flipH="1">
                <a:off x="5910775" y="3498476"/>
                <a:ext cx="26941" cy="22129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/>
              <p:cNvCxnSpPr/>
              <p:nvPr/>
            </p:nvCxnSpPr>
            <p:spPr>
              <a:xfrm flipH="1">
                <a:off x="5924245" y="3650876"/>
                <a:ext cx="62730" cy="6889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/>
              <p:cNvCxnSpPr>
                <a:endCxn id="55" idx="6"/>
              </p:cNvCxnSpPr>
              <p:nvPr/>
            </p:nvCxnSpPr>
            <p:spPr>
              <a:xfrm flipH="1">
                <a:off x="5861795" y="3650876"/>
                <a:ext cx="62451" cy="3810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70"/>
              <p:cNvCxnSpPr/>
              <p:nvPr/>
            </p:nvCxnSpPr>
            <p:spPr>
              <a:xfrm>
                <a:off x="5924246" y="3650876"/>
                <a:ext cx="62729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48" name="Connecteur droit 47"/>
            <p:cNvCxnSpPr>
              <a:stCxn id="52" idx="0"/>
              <a:endCxn id="54" idx="0"/>
            </p:cNvCxnSpPr>
            <p:nvPr/>
          </p:nvCxnSpPr>
          <p:spPr>
            <a:xfrm>
              <a:off x="5937716" y="3498476"/>
              <a:ext cx="76200" cy="24092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>
              <a:stCxn id="51" idx="6"/>
              <a:endCxn id="54" idx="2"/>
            </p:cNvCxnSpPr>
            <p:nvPr/>
          </p:nvCxnSpPr>
          <p:spPr>
            <a:xfrm flipV="1">
              <a:off x="5744975" y="3777502"/>
              <a:ext cx="230841" cy="6387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>
              <a:stCxn id="51" idx="7"/>
              <a:endCxn id="52" idx="3"/>
            </p:cNvCxnSpPr>
            <p:nvPr/>
          </p:nvCxnSpPr>
          <p:spPr>
            <a:xfrm flipV="1">
              <a:off x="5733816" y="3563517"/>
              <a:ext cx="176959" cy="2509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1" name="Ellipse 50"/>
            <p:cNvSpPr/>
            <p:nvPr/>
          </p:nvSpPr>
          <p:spPr>
            <a:xfrm>
              <a:off x="5668775" y="3803276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52" name="Ellipse 51"/>
            <p:cNvSpPr/>
            <p:nvPr/>
          </p:nvSpPr>
          <p:spPr>
            <a:xfrm>
              <a:off x="5899616" y="3498476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cxnSp>
          <p:nvCxnSpPr>
            <p:cNvPr id="53" name="Connecteur droit 52"/>
            <p:cNvCxnSpPr>
              <a:stCxn id="54" idx="1"/>
              <a:endCxn id="55" idx="2"/>
            </p:cNvCxnSpPr>
            <p:nvPr/>
          </p:nvCxnSpPr>
          <p:spPr>
            <a:xfrm flipH="1" flipV="1">
              <a:off x="5785595" y="3688976"/>
              <a:ext cx="201380" cy="6158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4" name="Ellipse 53"/>
            <p:cNvSpPr/>
            <p:nvPr/>
          </p:nvSpPr>
          <p:spPr>
            <a:xfrm>
              <a:off x="5975816" y="3739402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55" name="Ellipse 54"/>
            <p:cNvSpPr/>
            <p:nvPr/>
          </p:nvSpPr>
          <p:spPr>
            <a:xfrm>
              <a:off x="5785595" y="3650876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</p:grpSp>
      <p:grpSp>
        <p:nvGrpSpPr>
          <p:cNvPr id="131" name="Groupe 130"/>
          <p:cNvGrpSpPr/>
          <p:nvPr/>
        </p:nvGrpSpPr>
        <p:grpSpPr>
          <a:xfrm>
            <a:off x="6034144" y="3719230"/>
            <a:ext cx="838200" cy="762000"/>
            <a:chOff x="6166316" y="3872168"/>
            <a:chExt cx="838200" cy="762000"/>
          </a:xfrm>
        </p:grpSpPr>
        <p:sp>
          <p:nvSpPr>
            <p:cNvPr id="77" name="Rectangle à coins arrondis 76"/>
            <p:cNvSpPr/>
            <p:nvPr/>
          </p:nvSpPr>
          <p:spPr>
            <a:xfrm>
              <a:off x="6166316" y="3872168"/>
              <a:ext cx="838200" cy="7620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grpSp>
          <p:nvGrpSpPr>
            <p:cNvPr id="130" name="Groupe 129"/>
            <p:cNvGrpSpPr/>
            <p:nvPr/>
          </p:nvGrpSpPr>
          <p:grpSpPr>
            <a:xfrm>
              <a:off x="6424269" y="4024567"/>
              <a:ext cx="363782" cy="365743"/>
              <a:chOff x="6424269" y="4024567"/>
              <a:chExt cx="363782" cy="365743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6650386" y="4024568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6604668" y="4024567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650386" y="4070286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604668" y="4070285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604668" y="4116005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558950" y="4116004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696613" y="4116006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650895" y="4116005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604668" y="4161722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558950" y="4161721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696613" y="4161723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6650895" y="4161722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604668" y="4207439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6558950" y="4207438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696613" y="4207440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650895" y="4207439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515646" y="4207438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6604668" y="4253156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6558950" y="4253155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6696613" y="4253157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6650895" y="4253156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6515646" y="4253155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6742332" y="4253157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559009" y="4298873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513291" y="4298872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6650954" y="4298874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6605236" y="4298873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469987" y="4298872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696673" y="4298874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6513291" y="4344591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6467573" y="4344590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424269" y="4344590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469987" y="4253793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91" name="Forme libre 190"/>
          <p:cNvSpPr/>
          <p:nvPr/>
        </p:nvSpPr>
        <p:spPr>
          <a:xfrm>
            <a:off x="2405195" y="3194902"/>
            <a:ext cx="1224000" cy="457200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Optionnel</a:t>
            </a:r>
          </a:p>
        </p:txBody>
      </p:sp>
      <p:sp>
        <p:nvSpPr>
          <p:cNvPr id="192" name="Forme libre 191"/>
          <p:cNvSpPr/>
          <p:nvPr/>
        </p:nvSpPr>
        <p:spPr>
          <a:xfrm>
            <a:off x="2405195" y="3747458"/>
            <a:ext cx="1224000" cy="457200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Fixe</a:t>
            </a:r>
          </a:p>
        </p:txBody>
      </p:sp>
      <p:grpSp>
        <p:nvGrpSpPr>
          <p:cNvPr id="132" name="Groupe 131"/>
          <p:cNvGrpSpPr/>
          <p:nvPr/>
        </p:nvGrpSpPr>
        <p:grpSpPr>
          <a:xfrm>
            <a:off x="6685428" y="4234702"/>
            <a:ext cx="838200" cy="762000"/>
            <a:chOff x="6166316" y="3872168"/>
            <a:chExt cx="838200" cy="762000"/>
          </a:xfrm>
        </p:grpSpPr>
        <p:sp>
          <p:nvSpPr>
            <p:cNvPr id="133" name="Rectangle à coins arrondis 132"/>
            <p:cNvSpPr/>
            <p:nvPr/>
          </p:nvSpPr>
          <p:spPr>
            <a:xfrm>
              <a:off x="6166316" y="3872168"/>
              <a:ext cx="838200" cy="7620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grpSp>
          <p:nvGrpSpPr>
            <p:cNvPr id="134" name="Groupe 133"/>
            <p:cNvGrpSpPr/>
            <p:nvPr/>
          </p:nvGrpSpPr>
          <p:grpSpPr>
            <a:xfrm>
              <a:off x="6424269" y="4024567"/>
              <a:ext cx="363782" cy="365743"/>
              <a:chOff x="6424269" y="4024567"/>
              <a:chExt cx="363782" cy="365743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6650386" y="4024568"/>
                <a:ext cx="45719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6604668" y="4024567"/>
                <a:ext cx="45719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6650386" y="4070286"/>
                <a:ext cx="45719" cy="45719"/>
              </a:xfrm>
              <a:prstGeom prst="rect">
                <a:avLst/>
              </a:prstGeom>
              <a:solidFill>
                <a:srgbClr val="FF202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6604668" y="4070285"/>
                <a:ext cx="45719" cy="45719"/>
              </a:xfrm>
              <a:prstGeom prst="rect">
                <a:avLst/>
              </a:prstGeom>
              <a:solidFill>
                <a:srgbClr val="FF202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6604668" y="4116005"/>
                <a:ext cx="45719" cy="45719"/>
              </a:xfrm>
              <a:prstGeom prst="rect">
                <a:avLst/>
              </a:prstGeom>
              <a:solidFill>
                <a:srgbClr val="FF404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6558950" y="4116004"/>
                <a:ext cx="45719" cy="45719"/>
              </a:xfrm>
              <a:prstGeom prst="rect">
                <a:avLst/>
              </a:prstGeom>
              <a:solidFill>
                <a:srgbClr val="FF404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696613" y="4116006"/>
                <a:ext cx="45719" cy="45719"/>
              </a:xfrm>
              <a:prstGeom prst="rect">
                <a:avLst/>
              </a:prstGeom>
              <a:solidFill>
                <a:srgbClr val="FF404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650895" y="4116005"/>
                <a:ext cx="45719" cy="45719"/>
              </a:xfrm>
              <a:prstGeom prst="rect">
                <a:avLst/>
              </a:prstGeom>
              <a:solidFill>
                <a:srgbClr val="FF404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6604668" y="4161722"/>
                <a:ext cx="45719" cy="45719"/>
              </a:xfrm>
              <a:prstGeom prst="rect">
                <a:avLst/>
              </a:prstGeom>
              <a:solidFill>
                <a:srgbClr val="FF606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6558950" y="4161721"/>
                <a:ext cx="45719" cy="45719"/>
              </a:xfrm>
              <a:prstGeom prst="rect">
                <a:avLst/>
              </a:prstGeom>
              <a:solidFill>
                <a:srgbClr val="FF606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6696613" y="4161723"/>
                <a:ext cx="45719" cy="45719"/>
              </a:xfrm>
              <a:prstGeom prst="rect">
                <a:avLst/>
              </a:prstGeom>
              <a:solidFill>
                <a:srgbClr val="FF606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6650895" y="4161722"/>
                <a:ext cx="45719" cy="45719"/>
              </a:xfrm>
              <a:prstGeom prst="rect">
                <a:avLst/>
              </a:prstGeom>
              <a:solidFill>
                <a:srgbClr val="FF606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6604668" y="4207439"/>
                <a:ext cx="45719" cy="45719"/>
              </a:xfrm>
              <a:prstGeom prst="rect">
                <a:avLst/>
              </a:prstGeom>
              <a:solidFill>
                <a:srgbClr val="FF808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48" name="Rectangle 147"/>
              <p:cNvSpPr/>
              <p:nvPr/>
            </p:nvSpPr>
            <p:spPr>
              <a:xfrm>
                <a:off x="6558950" y="4207438"/>
                <a:ext cx="45719" cy="45719"/>
              </a:xfrm>
              <a:prstGeom prst="rect">
                <a:avLst/>
              </a:prstGeom>
              <a:solidFill>
                <a:srgbClr val="FF808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49" name="Rectangle 148"/>
              <p:cNvSpPr/>
              <p:nvPr/>
            </p:nvSpPr>
            <p:spPr>
              <a:xfrm>
                <a:off x="6696613" y="4207440"/>
                <a:ext cx="45719" cy="45719"/>
              </a:xfrm>
              <a:prstGeom prst="rect">
                <a:avLst/>
              </a:prstGeom>
              <a:solidFill>
                <a:srgbClr val="FF808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6650895" y="4207439"/>
                <a:ext cx="45719" cy="45719"/>
              </a:xfrm>
              <a:prstGeom prst="rect">
                <a:avLst/>
              </a:prstGeom>
              <a:solidFill>
                <a:srgbClr val="FF808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6515646" y="4207438"/>
                <a:ext cx="45719" cy="45719"/>
              </a:xfrm>
              <a:prstGeom prst="rect">
                <a:avLst/>
              </a:prstGeom>
              <a:solidFill>
                <a:srgbClr val="FF808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6604668" y="4253156"/>
                <a:ext cx="45719" cy="45719"/>
              </a:xfrm>
              <a:prstGeom prst="rect">
                <a:avLst/>
              </a:prstGeom>
              <a:solidFill>
                <a:srgbClr val="FFA0A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6558950" y="4253155"/>
                <a:ext cx="45719" cy="45719"/>
              </a:xfrm>
              <a:prstGeom prst="rect">
                <a:avLst/>
              </a:prstGeom>
              <a:solidFill>
                <a:srgbClr val="FFA0A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6696613" y="4253157"/>
                <a:ext cx="45719" cy="45719"/>
              </a:xfrm>
              <a:prstGeom prst="rect">
                <a:avLst/>
              </a:prstGeom>
              <a:solidFill>
                <a:srgbClr val="FFA0A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6650895" y="4253156"/>
                <a:ext cx="45719" cy="45719"/>
              </a:xfrm>
              <a:prstGeom prst="rect">
                <a:avLst/>
              </a:prstGeom>
              <a:solidFill>
                <a:srgbClr val="FFA0A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6515646" y="4253155"/>
                <a:ext cx="45719" cy="45719"/>
              </a:xfrm>
              <a:prstGeom prst="rect">
                <a:avLst/>
              </a:prstGeom>
              <a:solidFill>
                <a:srgbClr val="FFA0A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6742332" y="4253157"/>
                <a:ext cx="45719" cy="45719"/>
              </a:xfrm>
              <a:prstGeom prst="rect">
                <a:avLst/>
              </a:prstGeom>
              <a:solidFill>
                <a:srgbClr val="FFA0A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6559009" y="4298873"/>
                <a:ext cx="45719" cy="45719"/>
              </a:xfrm>
              <a:prstGeom prst="rect">
                <a:avLst/>
              </a:prstGeom>
              <a:solidFill>
                <a:srgbClr val="FFC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6513291" y="4298872"/>
                <a:ext cx="45719" cy="45719"/>
              </a:xfrm>
              <a:prstGeom prst="rect">
                <a:avLst/>
              </a:prstGeom>
              <a:solidFill>
                <a:srgbClr val="FFC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6650954" y="4298874"/>
                <a:ext cx="45719" cy="45719"/>
              </a:xfrm>
              <a:prstGeom prst="rect">
                <a:avLst/>
              </a:prstGeom>
              <a:solidFill>
                <a:srgbClr val="FFC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6605236" y="4298873"/>
                <a:ext cx="45719" cy="45719"/>
              </a:xfrm>
              <a:prstGeom prst="rect">
                <a:avLst/>
              </a:prstGeom>
              <a:solidFill>
                <a:srgbClr val="FFC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6469987" y="4298872"/>
                <a:ext cx="45719" cy="45719"/>
              </a:xfrm>
              <a:prstGeom prst="rect">
                <a:avLst/>
              </a:prstGeom>
              <a:solidFill>
                <a:srgbClr val="FFC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6696673" y="4298874"/>
                <a:ext cx="45719" cy="45719"/>
              </a:xfrm>
              <a:prstGeom prst="rect">
                <a:avLst/>
              </a:prstGeom>
              <a:solidFill>
                <a:srgbClr val="FFC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513291" y="4344591"/>
                <a:ext cx="45719" cy="45719"/>
              </a:xfrm>
              <a:prstGeom prst="rect">
                <a:avLst/>
              </a:prstGeom>
              <a:solidFill>
                <a:srgbClr val="FFE0E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467573" y="4344590"/>
                <a:ext cx="45719" cy="45719"/>
              </a:xfrm>
              <a:prstGeom prst="rect">
                <a:avLst/>
              </a:prstGeom>
              <a:solidFill>
                <a:srgbClr val="FFE0E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424269" y="4344590"/>
                <a:ext cx="45719" cy="45719"/>
              </a:xfrm>
              <a:prstGeom prst="rect">
                <a:avLst/>
              </a:prstGeom>
              <a:solidFill>
                <a:srgbClr val="FFE0E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6469987" y="4253793"/>
                <a:ext cx="45719" cy="45719"/>
              </a:xfrm>
              <a:prstGeom prst="rect">
                <a:avLst/>
              </a:prstGeom>
              <a:solidFill>
                <a:srgbClr val="FFA0A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81" name="Espace réservé du contenu 2"/>
          <p:cNvSpPr txBox="1">
            <a:spLocks/>
          </p:cNvSpPr>
          <p:nvPr/>
        </p:nvSpPr>
        <p:spPr bwMode="auto">
          <a:xfrm>
            <a:off x="2362200" y="4324350"/>
            <a:ext cx="3632499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1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lvl="1" indent="-285750" eaLnBrk="1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eaLnBrk="1" hangingPunct="1">
              <a:spcBef>
                <a:spcPct val="20000"/>
              </a:spcBef>
              <a:buSzPct val="60000"/>
              <a:buFontTx/>
              <a:buBlip>
                <a:blip r:embed="rId4"/>
              </a:buBlip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eaLnBrk="1" hangingPunct="1">
              <a:spcBef>
                <a:spcPct val="20000"/>
              </a:spcBef>
              <a:buSzPct val="65000"/>
              <a:buFontTx/>
              <a:buBlip>
                <a:blip r:embed="rId4"/>
              </a:buBlip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eaLnBrk="1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latin typeface="+mn-lt"/>
                <a:cs typeface="+mn-cs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latin typeface="+mn-lt"/>
                <a:cs typeface="+mn-cs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latin typeface="+mn-lt"/>
                <a:cs typeface="+mn-cs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latin typeface="+mn-lt"/>
                <a:cs typeface="+mn-cs"/>
              </a:defRPr>
            </a:lvl9pPr>
          </a:lstStyle>
          <a:p>
            <a:r>
              <a:rPr lang="fr-FR" sz="1800" dirty="0"/>
              <a:t>Il faut donc écrire le </a:t>
            </a:r>
            <a:r>
              <a:rPr lang="fr-FR" sz="1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vertex </a:t>
            </a:r>
            <a:r>
              <a:rPr lang="fr-FR" sz="1800" b="1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shader</a:t>
            </a:r>
            <a:r>
              <a:rPr lang="fr-FR" sz="1800" dirty="0"/>
              <a:t> et le </a:t>
            </a:r>
            <a:r>
              <a:rPr lang="fr-FR" sz="1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 </a:t>
            </a:r>
            <a:r>
              <a:rPr lang="fr-FR" sz="1800" b="1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shader</a:t>
            </a:r>
            <a:endParaRPr lang="fr-FR" sz="1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2" name="Rectangle à coins arrondis 181"/>
          <p:cNvSpPr/>
          <p:nvPr/>
        </p:nvSpPr>
        <p:spPr>
          <a:xfrm>
            <a:off x="5751254" y="1478878"/>
            <a:ext cx="3374816" cy="306467"/>
          </a:xfrm>
          <a:prstGeom prst="wedgeRoundRectCallout">
            <a:avLst>
              <a:gd name="adj1" fmla="val -53377"/>
              <a:gd name="adj2" fmla="val 48167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Création de primitives (Points, lignes ou triangles)</a:t>
            </a:r>
          </a:p>
        </p:txBody>
      </p:sp>
      <p:sp>
        <p:nvSpPr>
          <p:cNvPr id="183" name="Rectangle à coins arrondis 182"/>
          <p:cNvSpPr/>
          <p:nvPr/>
        </p:nvSpPr>
        <p:spPr>
          <a:xfrm>
            <a:off x="6498975" y="1888720"/>
            <a:ext cx="2218101" cy="306467"/>
          </a:xfrm>
          <a:prstGeom prst="wedgeRoundRectCallout">
            <a:avLst>
              <a:gd name="adj1" fmla="val -61688"/>
              <a:gd name="adj2" fmla="val 61329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Création de nouveaux </a:t>
            </a:r>
            <a:r>
              <a:rPr lang="fr-FR" sz="1200" dirty="0" err="1" smtClean="0">
                <a:latin typeface="Calibri" panose="020F0502020204030204" pitchFamily="34" charset="0"/>
              </a:rPr>
              <a:t>vertices</a:t>
            </a:r>
            <a:endParaRPr lang="fr-FR" sz="1200" dirty="0" smtClean="0">
              <a:latin typeface="Calibri" panose="020F0502020204030204" pitchFamily="34" charset="0"/>
            </a:endParaRPr>
          </a:p>
        </p:txBody>
      </p:sp>
      <p:sp>
        <p:nvSpPr>
          <p:cNvPr id="184" name="Rectangle à coins arrondis 183"/>
          <p:cNvSpPr/>
          <p:nvPr/>
        </p:nvSpPr>
        <p:spPr>
          <a:xfrm>
            <a:off x="6726666" y="2298562"/>
            <a:ext cx="2218101" cy="306467"/>
          </a:xfrm>
          <a:prstGeom prst="wedgeRoundRectCallout">
            <a:avLst>
              <a:gd name="adj1" fmla="val -59283"/>
              <a:gd name="adj2" fmla="val 58843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Subdivision des primitives</a:t>
            </a:r>
          </a:p>
        </p:txBody>
      </p:sp>
      <p:sp>
        <p:nvSpPr>
          <p:cNvPr id="185" name="Rectangle à coins arrondis 184"/>
          <p:cNvSpPr/>
          <p:nvPr/>
        </p:nvSpPr>
        <p:spPr>
          <a:xfrm>
            <a:off x="7523628" y="2708404"/>
            <a:ext cx="1566817" cy="306467"/>
          </a:xfrm>
          <a:prstGeom prst="wedgeRoundRectCallout">
            <a:avLst>
              <a:gd name="adj1" fmla="val -68099"/>
              <a:gd name="adj2" fmla="val 96139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« Pixellisation »</a:t>
            </a:r>
          </a:p>
        </p:txBody>
      </p:sp>
      <p:sp>
        <p:nvSpPr>
          <p:cNvPr id="186" name="Rectangle à coins arrondis 185"/>
          <p:cNvSpPr/>
          <p:nvPr/>
        </p:nvSpPr>
        <p:spPr>
          <a:xfrm>
            <a:off x="7663379" y="3118245"/>
            <a:ext cx="1427066" cy="510778"/>
          </a:xfrm>
          <a:prstGeom prst="wedgeRoundRectCallout">
            <a:avLst>
              <a:gd name="adj1" fmla="val -56260"/>
              <a:gd name="adj2" fmla="val 55918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Coloration, éclairage, textures</a:t>
            </a:r>
          </a:p>
        </p:txBody>
      </p:sp>
      <p:sp>
        <p:nvSpPr>
          <p:cNvPr id="187" name="Rectangle à coins arrondis 186"/>
          <p:cNvSpPr/>
          <p:nvPr/>
        </p:nvSpPr>
        <p:spPr>
          <a:xfrm>
            <a:off x="5370209" y="1069036"/>
            <a:ext cx="1957347" cy="306467"/>
          </a:xfrm>
          <a:prstGeom prst="wedgeRoundRectCallout">
            <a:avLst>
              <a:gd name="adj1" fmla="val -72064"/>
              <a:gd name="adj2" fmla="val 53139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Changements de repères</a:t>
            </a:r>
          </a:p>
        </p:txBody>
      </p:sp>
      <p:sp>
        <p:nvSpPr>
          <p:cNvPr id="23" name="Forme libre 22"/>
          <p:cNvSpPr/>
          <p:nvPr/>
        </p:nvSpPr>
        <p:spPr>
          <a:xfrm>
            <a:off x="3856567" y="1111556"/>
            <a:ext cx="1107665" cy="457364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FF6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Vertex </a:t>
            </a:r>
            <a:r>
              <a:rPr lang="fr-FR" sz="1200" kern="1200" dirty="0" err="1" smtClean="0">
                <a:solidFill>
                  <a:schemeClr val="bg1"/>
                </a:solidFill>
              </a:rPr>
              <a:t>shader</a:t>
            </a:r>
            <a:endParaRPr lang="fr-FR" sz="1200" kern="1200" dirty="0">
              <a:solidFill>
                <a:schemeClr val="bg1"/>
              </a:solidFill>
            </a:endParaRPr>
          </a:p>
        </p:txBody>
      </p:sp>
      <p:sp>
        <p:nvSpPr>
          <p:cNvPr id="27" name="Forme libre 26"/>
          <p:cNvSpPr/>
          <p:nvPr/>
        </p:nvSpPr>
        <p:spPr>
          <a:xfrm>
            <a:off x="4507333" y="1625328"/>
            <a:ext cx="1107665" cy="457364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Assemblage</a:t>
            </a:r>
            <a:endParaRPr lang="fr-FR" sz="1200" kern="1200" dirty="0">
              <a:solidFill>
                <a:schemeClr val="bg1"/>
              </a:solidFill>
            </a:endParaRPr>
          </a:p>
        </p:txBody>
      </p:sp>
      <p:sp>
        <p:nvSpPr>
          <p:cNvPr id="40" name="Forme libre 39"/>
          <p:cNvSpPr/>
          <p:nvPr/>
        </p:nvSpPr>
        <p:spPr>
          <a:xfrm>
            <a:off x="5158100" y="2139099"/>
            <a:ext cx="1107665" cy="457364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err="1" smtClean="0">
                <a:solidFill>
                  <a:schemeClr val="bg1"/>
                </a:solidFill>
              </a:rPr>
              <a:t>Geometry</a:t>
            </a:r>
            <a:r>
              <a:rPr lang="fr-FR" sz="1200" kern="1200" dirty="0" smtClean="0">
                <a:solidFill>
                  <a:schemeClr val="bg1"/>
                </a:solidFill>
              </a:rPr>
              <a:t> </a:t>
            </a:r>
            <a:r>
              <a:rPr lang="fr-FR" sz="1200" kern="1200" dirty="0" err="1" smtClean="0">
                <a:solidFill>
                  <a:schemeClr val="bg1"/>
                </a:solidFill>
              </a:rPr>
              <a:t>shader</a:t>
            </a:r>
            <a:endParaRPr lang="fr-FR" sz="1200" kern="1200" dirty="0">
              <a:solidFill>
                <a:schemeClr val="bg1"/>
              </a:solidFill>
            </a:endParaRPr>
          </a:p>
        </p:txBody>
      </p:sp>
      <p:sp>
        <p:nvSpPr>
          <p:cNvPr id="43" name="Forme libre 42"/>
          <p:cNvSpPr/>
          <p:nvPr/>
        </p:nvSpPr>
        <p:spPr>
          <a:xfrm>
            <a:off x="5808867" y="2652871"/>
            <a:ext cx="1107665" cy="457364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err="1" smtClean="0">
                <a:solidFill>
                  <a:schemeClr val="bg1"/>
                </a:solidFill>
              </a:rPr>
              <a:t>Tesselation</a:t>
            </a:r>
            <a:r>
              <a:rPr lang="fr-FR" sz="1200" kern="1200" dirty="0" smtClean="0">
                <a:solidFill>
                  <a:schemeClr val="bg1"/>
                </a:solidFill>
              </a:rPr>
              <a:t> </a:t>
            </a:r>
            <a:r>
              <a:rPr lang="fr-FR" sz="1200" kern="1200" dirty="0" err="1" smtClean="0">
                <a:solidFill>
                  <a:schemeClr val="bg1"/>
                </a:solidFill>
              </a:rPr>
              <a:t>shader</a:t>
            </a:r>
            <a:r>
              <a:rPr lang="fr-FR" sz="1200" kern="1200" dirty="0" smtClean="0">
                <a:solidFill>
                  <a:schemeClr val="bg1"/>
                </a:solidFill>
              </a:rPr>
              <a:t>(s)</a:t>
            </a:r>
            <a:endParaRPr lang="fr-FR" sz="1200" kern="1200" dirty="0">
              <a:solidFill>
                <a:schemeClr val="bg1"/>
              </a:solidFill>
            </a:endParaRPr>
          </a:p>
        </p:txBody>
      </p:sp>
      <p:sp>
        <p:nvSpPr>
          <p:cNvPr id="57" name="Forme libre 56"/>
          <p:cNvSpPr/>
          <p:nvPr/>
        </p:nvSpPr>
        <p:spPr>
          <a:xfrm>
            <a:off x="6459634" y="3166643"/>
            <a:ext cx="1107665" cy="457364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Rastérisation</a:t>
            </a:r>
            <a:endParaRPr lang="fr-FR" sz="1200" kern="1200" dirty="0">
              <a:solidFill>
                <a:schemeClr val="bg1"/>
              </a:solidFill>
            </a:endParaRPr>
          </a:p>
        </p:txBody>
      </p:sp>
      <p:sp>
        <p:nvSpPr>
          <p:cNvPr id="62" name="Forme libre 61"/>
          <p:cNvSpPr/>
          <p:nvPr/>
        </p:nvSpPr>
        <p:spPr>
          <a:xfrm>
            <a:off x="7110401" y="3680415"/>
            <a:ext cx="1107665" cy="457364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FF6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Fragment </a:t>
            </a:r>
            <a:r>
              <a:rPr lang="fr-FR" sz="1200" kern="1200" dirty="0" err="1" smtClean="0">
                <a:solidFill>
                  <a:schemeClr val="bg1"/>
                </a:solidFill>
              </a:rPr>
              <a:t>shader</a:t>
            </a:r>
            <a:endParaRPr lang="fr-FR" sz="1200" kern="1200" dirty="0">
              <a:solidFill>
                <a:schemeClr val="bg1"/>
              </a:solidFill>
            </a:endParaRPr>
          </a:p>
        </p:txBody>
      </p:sp>
      <p:sp>
        <p:nvSpPr>
          <p:cNvPr id="65" name="Forme libre 64"/>
          <p:cNvSpPr/>
          <p:nvPr/>
        </p:nvSpPr>
        <p:spPr>
          <a:xfrm>
            <a:off x="7761167" y="4194186"/>
            <a:ext cx="1107665" cy="457364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Tests et fusion</a:t>
            </a:r>
            <a:endParaRPr lang="fr-FR" sz="12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57616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17 -0.11852 L -3.33333E-6 3.7037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99 -0.12993 L -3.88889E-6 -4.93827E-6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63 -0.12623 L 1.94444E-6 -4.93827E-6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0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12 -0.12284 L 1.38889E-6 -3.58025E-6 " pathEditMode="relative" rAng="0" ptsTypes="AA">
                                      <p:cBhvr>
                                        <p:cTn id="9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61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6 -0.11944 L 8.33333E-7 -2.22222E-6 " pathEditMode="relative" rAng="0" ptsTypes="AA">
                                      <p:cBhvr>
                                        <p:cTn id="11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9" y="59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42 -0.13086 L 2.77778E-7 -8.64198E-7 " pathEditMode="relative" rAng="0" ptsTypes="AA">
                                      <p:cBhvr>
                                        <p:cTn id="13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6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5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 -0.0679 L -3.33333E-6 -2.09877E-6 " pathEditMode="relative" rAng="0" ptsTypes="AA">
                                      <p:cBhvr>
                                        <p:cTn id="15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3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91" grpId="0" animBg="1"/>
      <p:bldP spid="192" grpId="0" animBg="1"/>
      <p:bldP spid="181" grpId="0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23" grpId="0" animBg="1"/>
      <p:bldP spid="27" grpId="0" animBg="1"/>
      <p:bldP spid="40" grpId="0" animBg="1"/>
      <p:bldP spid="43" grpId="0" animBg="1"/>
      <p:bldP spid="57" grpId="0" animBg="1"/>
      <p:bldP spid="62" grpId="0" animBg="1"/>
      <p:bldP spid="6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15/01/2019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24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01" y="0"/>
            <a:ext cx="764845" cy="316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92988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OpenGL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 lnSpcReduction="10000"/>
          </a:bodyPr>
          <a:lstStyle/>
          <a:p>
            <a:pPr lvl="0"/>
            <a:r>
              <a:rPr lang="fr-FR" sz="15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lvl="0"/>
            <a:r>
              <a:rPr lang="fr-FR" sz="15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Histoire de l’informatique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Ma première fenêtre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Mon premier triangle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Mon premier rectangle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uiExpand="1" build="p"/>
      <p:bldP spid="9" grpId="1" uiExpand="1" build="p"/>
      <p:bldP spid="2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5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lvl="0"/>
            <a:r>
              <a:rPr lang="fr-FR" sz="15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Histoire de l’informatique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Ma première fenêtre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Mon premier triangle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Mon premier rectangle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OpenGL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15/01/2019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27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09" y="0"/>
            <a:ext cx="764845" cy="316800"/>
          </a:xfrm>
          <a:prstGeom prst="rect">
            <a:avLst/>
          </a:prstGeom>
        </p:spPr>
      </p:pic>
      <p:pic>
        <p:nvPicPr>
          <p:cNvPr id="2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3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Fenêtre OpenGL = Contexte OpenGL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Chaque</a:t>
            </a:r>
            <a:r>
              <a:rPr lang="fr-FR" dirty="0" smtClean="0"/>
              <a:t> fenêtre OpenGL a sa propre version du pipeline</a:t>
            </a:r>
          </a:p>
          <a:p>
            <a:r>
              <a:rPr lang="fr-FR" dirty="0" smtClean="0"/>
              <a:t>Le pipeline est paramétré par</a:t>
            </a:r>
          </a:p>
          <a:p>
            <a:pPr lvl="1"/>
            <a:r>
              <a:rPr lang="fr-FR" dirty="0" smtClean="0"/>
              <a:t>Les </a:t>
            </a:r>
            <a:r>
              <a:rPr lang="fr-FR" dirty="0" err="1" smtClean="0"/>
              <a:t>shaders</a:t>
            </a:r>
            <a:r>
              <a:rPr lang="fr-FR" dirty="0" smtClean="0"/>
              <a:t> utilisés</a:t>
            </a:r>
          </a:p>
          <a:p>
            <a:pPr lvl="1"/>
            <a:r>
              <a:rPr lang="fr-FR" dirty="0" smtClean="0"/>
              <a:t>Les options des étapes fixes</a:t>
            </a:r>
          </a:p>
          <a:p>
            <a:pPr lvl="2"/>
            <a:r>
              <a:rPr lang="fr-FR" dirty="0" smtClean="0"/>
              <a:t>Ex : Eclairage activé, Z-Buffer activé, etc…</a:t>
            </a:r>
          </a:p>
          <a:p>
            <a:r>
              <a:rPr lang="fr-FR" dirty="0" smtClean="0"/>
              <a:t>L’ensemble de ces paramètres s’appelle un </a:t>
            </a:r>
            <a:r>
              <a:rPr lang="fr-FR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contexte</a:t>
            </a:r>
          </a:p>
          <a:p>
            <a:pPr lvl="1"/>
            <a:r>
              <a:rPr lang="fr-FR" dirty="0" smtClean="0"/>
              <a:t>La fenêtre fait partie de ce contexte</a:t>
            </a:r>
          </a:p>
          <a:p>
            <a:r>
              <a:rPr lang="fr-FR" dirty="0" smtClean="0"/>
              <a:t>Un seul contexte est actif à un instant donné</a:t>
            </a:r>
          </a:p>
          <a:p>
            <a:pPr lvl="1"/>
            <a:r>
              <a:rPr lang="fr-FR" dirty="0" smtClean="0"/>
              <a:t>L’appel de fonctions OpenGL s’effectue sur le contexte courant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28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 lnSpcReduction="20000"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dirty="0">
                <a:solidFill>
                  <a:schemeClr val="bg2"/>
                </a:solidFill>
              </a:rPr>
              <a:t>Histoire</a:t>
            </a:r>
          </a:p>
          <a:p>
            <a:pPr lvl="0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Ma première fenêtre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Créer une fenêtre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Interactions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OpenGL moderne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Mon premier triangle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Spécification des formats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vertex </a:t>
            </a:r>
            <a:r>
              <a:rPr lang="fr-FR" dirty="0" err="1">
                <a:solidFill>
                  <a:srgbClr val="79D2FF"/>
                </a:solidFill>
              </a:rPr>
              <a:t>shader</a:t>
            </a:r>
            <a:endParaRPr lang="fr-FR" dirty="0">
              <a:solidFill>
                <a:srgbClr val="79D2FF"/>
              </a:solidFill>
            </a:endParaRPr>
          </a:p>
          <a:p>
            <a:pPr lvl="1"/>
            <a:r>
              <a:rPr lang="fr-FR" dirty="0">
                <a:solidFill>
                  <a:srgbClr val="79D2FF"/>
                </a:solidFill>
              </a:rPr>
              <a:t>Le fragment </a:t>
            </a:r>
            <a:r>
              <a:rPr lang="fr-FR" dirty="0" err="1">
                <a:solidFill>
                  <a:srgbClr val="79D2FF"/>
                </a:solidFill>
              </a:rPr>
              <a:t>shader</a:t>
            </a:r>
            <a:endParaRPr lang="fr-FR" dirty="0">
              <a:solidFill>
                <a:srgbClr val="79D2FF"/>
              </a:solidFill>
            </a:endParaRPr>
          </a:p>
          <a:p>
            <a:pPr lvl="1"/>
            <a:r>
              <a:rPr lang="fr-FR" dirty="0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49234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Etapes clés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2600" dirty="0" smtClean="0">
                <a:solidFill>
                  <a:schemeClr val="accent1"/>
                </a:solidFill>
              </a:rPr>
              <a:t>Pour dessiner, il faut au minimum :</a:t>
            </a:r>
            <a:endParaRPr lang="fr-FR" sz="2200" dirty="0" smtClean="0">
              <a:solidFill>
                <a:schemeClr val="accent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hlinkClick r:id="rId2" action="ppaction://hlinksldjump"/>
              </a:rPr>
              <a:t>Créer une fenêtre pour OpenGL</a:t>
            </a:r>
            <a:endParaRPr lang="fr-FR" dirty="0" smtClean="0"/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hlinkClick r:id="rId3" action="ppaction://hlinksldjump"/>
              </a:rPr>
              <a:t>Spécifier le format des vertex</a:t>
            </a:r>
            <a:endParaRPr lang="fr-FR" dirty="0" smtClean="0"/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hlinkClick r:id="rId4" action="ppaction://hlinksldjump"/>
              </a:rPr>
              <a:t>Ecrire le code du vertex </a:t>
            </a:r>
            <a:r>
              <a:rPr lang="fr-FR" dirty="0" err="1" smtClean="0">
                <a:hlinkClick r:id="rId4" action="ppaction://hlinksldjump"/>
              </a:rPr>
              <a:t>shader</a:t>
            </a:r>
            <a:endParaRPr lang="fr-FR" dirty="0" smtClean="0"/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hlinkClick r:id="rId5" action="ppaction://hlinksldjump"/>
              </a:rPr>
              <a:t>Ecrire le code du fragment </a:t>
            </a:r>
            <a:r>
              <a:rPr lang="fr-FR" dirty="0" err="1" smtClean="0">
                <a:hlinkClick r:id="rId5" action="ppaction://hlinksldjump"/>
              </a:rPr>
              <a:t>shader</a:t>
            </a:r>
            <a:endParaRPr lang="fr-FR" dirty="0" smtClean="0"/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hlinkClick r:id="rId6" action="ppaction://hlinksldjump"/>
              </a:rPr>
              <a:t>Compiler et lier le programme constitué des deux </a:t>
            </a:r>
            <a:r>
              <a:rPr lang="fr-FR" dirty="0" err="1" smtClean="0">
                <a:hlinkClick r:id="rId6" action="ppaction://hlinksldjump"/>
              </a:rPr>
              <a:t>shaders</a:t>
            </a:r>
            <a:endParaRPr lang="fr-FR" dirty="0" smtClean="0"/>
          </a:p>
          <a:p>
            <a:pPr marL="457200" indent="-457200">
              <a:buFont typeface="+mj-lt"/>
              <a:buAutoNum type="arabicPeriod"/>
            </a:pPr>
            <a:r>
              <a:rPr lang="fr-FR" dirty="0" smtClean="0">
                <a:hlinkClick r:id="rId7" action="ppaction://hlinksldjump"/>
              </a:rPr>
              <a:t>Demander l’affichage des données (exécution du pipeline)</a:t>
            </a:r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29</a:t>
            </a:fld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 lnSpcReduction="2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Ma première fenêtre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Créer une fenêtre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Interactions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OpenGL moderne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triangle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Spécification des formats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vertex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fragment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00068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500">
                <a:solidFill>
                  <a:srgbClr val="FFFFFF"/>
                </a:solidFill>
              </a:rPr>
              <a:t>Introduction</a:t>
            </a:r>
          </a:p>
          <a:p>
            <a:pPr lvl="0"/>
            <a:r>
              <a:rPr lang="fr-FR" sz="1500">
                <a:solidFill>
                  <a:srgbClr val="FFFFFF"/>
                </a:solidFill>
              </a:rPr>
              <a:t>Histoire de l’informatique</a:t>
            </a:r>
          </a:p>
          <a:p>
            <a:pPr lvl="0"/>
            <a:r>
              <a:rPr lang="fr-FR" sz="1500">
                <a:solidFill>
                  <a:srgbClr val="FFFFFF"/>
                </a:solidFill>
              </a:rPr>
              <a:t>Ma première fenêtre</a:t>
            </a:r>
          </a:p>
          <a:p>
            <a:pPr lvl="0"/>
            <a:r>
              <a:rPr lang="fr-FR" sz="1500">
                <a:solidFill>
                  <a:srgbClr val="FFFFFF"/>
                </a:solidFill>
              </a:rPr>
              <a:t>Mon premier triangle</a:t>
            </a:r>
          </a:p>
          <a:p>
            <a:pPr lvl="0"/>
            <a:r>
              <a:rPr lang="fr-FR" sz="1500">
                <a:solidFill>
                  <a:srgbClr val="FFFFFF"/>
                </a:solidFill>
              </a:rPr>
              <a:t>Mon premier rectangle</a:t>
            </a:r>
            <a:endParaRPr lang="fr-FR" sz="1500" dirty="0">
              <a:solidFill>
                <a:srgbClr val="FFFFFF"/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OpenGL – Hello World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3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Créer une fenêtre pour OpenGL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Une fenêtre OpenGL</a:t>
            </a:r>
          </a:p>
          <a:p>
            <a:pPr lvl="1"/>
            <a:r>
              <a:rPr lang="fr-FR" dirty="0" smtClean="0"/>
              <a:t>Affichage selon la spécification OpenGL</a:t>
            </a:r>
          </a:p>
          <a:p>
            <a:pPr lvl="2"/>
            <a:r>
              <a:rPr lang="fr-FR" dirty="0" smtClean="0"/>
              <a:t>Peu recommandé de mixer les API / spécifications : </a:t>
            </a:r>
          </a:p>
          <a:p>
            <a:pPr lvl="3"/>
            <a:r>
              <a:rPr lang="fr-FR" dirty="0" smtClean="0"/>
              <a:t>Ex : Ne pas afficher dans la même fenêtre en OpenGL, Direct X et GDI…</a:t>
            </a:r>
          </a:p>
          <a:p>
            <a:pPr lvl="1"/>
            <a:r>
              <a:rPr lang="fr-FR" dirty="0" smtClean="0"/>
              <a:t>Associée à un </a:t>
            </a:r>
            <a:r>
              <a:rPr lang="fr-FR" b="1" dirty="0" smtClean="0">
                <a:solidFill>
                  <a:schemeClr val="accent5"/>
                </a:solidFill>
                <a:effectLst>
                  <a:outerShdw blurRad="38100" dist="38100" dir="2700000" algn="tl">
                    <a:schemeClr val="accent5">
                      <a:alpha val="50000"/>
                    </a:schemeClr>
                  </a:outerShdw>
                </a:effectLst>
              </a:rPr>
              <a:t>contexte</a:t>
            </a:r>
            <a:r>
              <a:rPr lang="fr-FR" dirty="0" smtClean="0">
                <a:solidFill>
                  <a:schemeClr val="accent5"/>
                </a:solidFill>
                <a:effectLst>
                  <a:outerShdw blurRad="38100" dist="38100" dir="2700000" algn="tl">
                    <a:schemeClr val="accent5">
                      <a:alpha val="50000"/>
                    </a:schemeClr>
                  </a:outerShdw>
                </a:effectLst>
              </a:rPr>
              <a:t> </a:t>
            </a:r>
            <a:r>
              <a:rPr lang="fr-FR" dirty="0" smtClean="0"/>
              <a:t>OpenGL</a:t>
            </a:r>
          </a:p>
          <a:p>
            <a:pPr lvl="2"/>
            <a:r>
              <a:rPr lang="fr-FR" dirty="0" smtClean="0"/>
              <a:t>Chaque fenêtre à son propre contexte</a:t>
            </a:r>
          </a:p>
          <a:p>
            <a:pPr lvl="3"/>
            <a:r>
              <a:rPr lang="fr-FR" dirty="0" smtClean="0"/>
              <a:t>Profil OpenGL (version de la spécification à respecter)</a:t>
            </a:r>
          </a:p>
          <a:p>
            <a:pPr lvl="3"/>
            <a:r>
              <a:rPr lang="fr-FR" dirty="0" smtClean="0"/>
              <a:t>Mode d’affichage (Ligne, polygone, etc…)</a:t>
            </a:r>
          </a:p>
          <a:p>
            <a:pPr lvl="3"/>
            <a:r>
              <a:rPr lang="fr-FR" dirty="0" smtClean="0"/>
              <a:t>Eclairage activé / désactivé</a:t>
            </a:r>
          </a:p>
          <a:p>
            <a:pPr lvl="3"/>
            <a:r>
              <a:rPr lang="fr-FR" dirty="0" smtClean="0"/>
              <a:t>Z-buffer activé / désactivé</a:t>
            </a:r>
          </a:p>
          <a:p>
            <a:pPr lvl="3"/>
            <a:r>
              <a:rPr lang="fr-FR" dirty="0" smtClean="0"/>
              <a:t>…</a:t>
            </a:r>
          </a:p>
          <a:p>
            <a:pPr lvl="2"/>
            <a:r>
              <a:rPr lang="fr-FR" dirty="0" smtClean="0"/>
              <a:t>Les fonctions OpenGL s’appliquent sur le contexte actif</a:t>
            </a:r>
          </a:p>
          <a:p>
            <a:pPr lvl="3"/>
            <a:r>
              <a:rPr lang="fr-FR" dirty="0" smtClean="0"/>
              <a:t>Une application peut avoir plusieurs fenêtre </a:t>
            </a:r>
            <a:r>
              <a:rPr lang="fr-FR" dirty="0" smtClean="0">
                <a:sym typeface="Wingdings" panose="05000000000000000000" pitchFamily="2" charset="2"/>
              </a:rPr>
              <a:t> plusieurs contextes</a:t>
            </a:r>
            <a:endParaRPr lang="fr-FR" dirty="0" smtClean="0"/>
          </a:p>
          <a:p>
            <a:pPr lvl="1"/>
            <a:r>
              <a:rPr lang="fr-FR" dirty="0" smtClean="0"/>
              <a:t>Un mode de pixel</a:t>
            </a:r>
          </a:p>
          <a:p>
            <a:pPr lvl="2"/>
            <a:r>
              <a:rPr lang="fr-FR" dirty="0" smtClean="0"/>
              <a:t>Ex : RGBA 32 bits</a:t>
            </a:r>
          </a:p>
          <a:p>
            <a:pPr lvl="1"/>
            <a:r>
              <a:rPr lang="fr-FR" b="1" dirty="0" smtClean="0">
                <a:solidFill>
                  <a:schemeClr val="accent5"/>
                </a:solidFill>
                <a:effectLst>
                  <a:outerShdw blurRad="38100" dist="38100" dir="2700000" algn="tl">
                    <a:schemeClr val="accent5">
                      <a:alpha val="50000"/>
                    </a:schemeClr>
                  </a:outerShdw>
                </a:effectLst>
              </a:rPr>
              <a:t>Double buffer </a:t>
            </a:r>
            <a:r>
              <a:rPr lang="fr-FR" dirty="0" smtClean="0"/>
              <a:t>ou pas</a:t>
            </a:r>
            <a:endParaRPr lang="fr-FR" dirty="0"/>
          </a:p>
          <a:p>
            <a:pPr lvl="2"/>
            <a:r>
              <a:rPr lang="fr-FR" dirty="0" smtClean="0"/>
              <a:t>Le </a:t>
            </a:r>
            <a:r>
              <a:rPr lang="fr-FR" b="1" dirty="0" smtClean="0">
                <a:solidFill>
                  <a:schemeClr val="accent5"/>
                </a:solidFill>
                <a:effectLst>
                  <a:outerShdw blurRad="38100" dist="38100" dir="2700000" algn="tl">
                    <a:schemeClr val="accent5">
                      <a:alpha val="50000"/>
                    </a:schemeClr>
                  </a:outerShdw>
                </a:effectLst>
              </a:rPr>
              <a:t>front buffer </a:t>
            </a:r>
            <a:r>
              <a:rPr lang="fr-FR" dirty="0" smtClean="0"/>
              <a:t>est affiché</a:t>
            </a:r>
          </a:p>
          <a:p>
            <a:pPr lvl="2"/>
            <a:r>
              <a:rPr lang="fr-FR" dirty="0" smtClean="0"/>
              <a:t>Le </a:t>
            </a:r>
            <a:r>
              <a:rPr lang="fr-FR" b="1" dirty="0" smtClean="0">
                <a:solidFill>
                  <a:schemeClr val="accent5"/>
                </a:solidFill>
                <a:effectLst>
                  <a:outerShdw blurRad="38100" dist="38100" dir="2700000" algn="tl">
                    <a:schemeClr val="accent5">
                      <a:alpha val="50000"/>
                    </a:schemeClr>
                  </a:outerShdw>
                </a:effectLst>
              </a:rPr>
              <a:t>back buffer </a:t>
            </a:r>
            <a:r>
              <a:rPr lang="fr-FR" dirty="0" smtClean="0"/>
              <a:t>sert à dessiner</a:t>
            </a:r>
            <a:endParaRPr lang="fr-FR" dirty="0"/>
          </a:p>
          <a:p>
            <a:pPr lvl="2"/>
            <a:r>
              <a:rPr lang="fr-FR" dirty="0" smtClean="0"/>
              <a:t>Lorsque le dessin est fini, on échange (</a:t>
            </a:r>
            <a:r>
              <a:rPr lang="fr-FR" b="1" dirty="0" smtClean="0">
                <a:solidFill>
                  <a:schemeClr val="accent5"/>
                </a:solidFill>
                <a:effectLst>
                  <a:outerShdw blurRad="38100" dist="38100" dir="2700000" algn="tl">
                    <a:schemeClr val="accent5">
                      <a:alpha val="50000"/>
                    </a:schemeClr>
                  </a:outerShdw>
                </a:effectLst>
              </a:rPr>
              <a:t>swap</a:t>
            </a:r>
            <a:r>
              <a:rPr lang="fr-FR" dirty="0" smtClean="0"/>
              <a:t>) back et front buffer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30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 lnSpcReduction="20000"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Ma première fenêtre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Créer une fenêtre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Interactions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OpenGL moderne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Mon premier triangle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Spécification des formats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vertex </a:t>
            </a:r>
            <a:r>
              <a:rPr lang="fr-FR" dirty="0" err="1">
                <a:solidFill>
                  <a:srgbClr val="79D2FF"/>
                </a:solidFill>
              </a:rPr>
              <a:t>shader</a:t>
            </a:r>
            <a:endParaRPr lang="fr-FR" dirty="0">
              <a:solidFill>
                <a:srgbClr val="79D2FF"/>
              </a:solidFill>
            </a:endParaRPr>
          </a:p>
          <a:p>
            <a:pPr lvl="1"/>
            <a:r>
              <a:rPr lang="fr-FR" dirty="0">
                <a:solidFill>
                  <a:srgbClr val="79D2FF"/>
                </a:solidFill>
              </a:rPr>
              <a:t>Le fragment </a:t>
            </a:r>
            <a:r>
              <a:rPr lang="fr-FR" dirty="0" err="1">
                <a:solidFill>
                  <a:srgbClr val="79D2FF"/>
                </a:solidFill>
              </a:rPr>
              <a:t>shader</a:t>
            </a:r>
            <a:endParaRPr lang="fr-FR" dirty="0">
              <a:solidFill>
                <a:srgbClr val="79D2FF"/>
              </a:solidFill>
            </a:endParaRPr>
          </a:p>
          <a:p>
            <a:pPr lvl="1"/>
            <a:r>
              <a:rPr lang="fr-FR" dirty="0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7705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1. Créer une fenêtre pour OpenGL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Chaque système d’exploitation a sa façon de faire</a:t>
            </a:r>
          </a:p>
          <a:p>
            <a:pPr lvl="1"/>
            <a:r>
              <a:rPr lang="fr-FR" dirty="0" smtClean="0"/>
              <a:t>Utiliser une bibliothèque !</a:t>
            </a:r>
          </a:p>
          <a:p>
            <a:pPr lvl="2"/>
            <a:r>
              <a:rPr lang="fr-FR" dirty="0" err="1" smtClean="0"/>
              <a:t>Qt</a:t>
            </a:r>
            <a:r>
              <a:rPr lang="fr-FR" dirty="0" smtClean="0"/>
              <a:t>, SDL, GLUT, SFML, GLFW, …</a:t>
            </a:r>
          </a:p>
          <a:p>
            <a:r>
              <a:rPr lang="fr-FR" dirty="0" smtClean="0"/>
              <a:t>Pour ce cours, nous utiliserons GLFW</a:t>
            </a:r>
          </a:p>
          <a:p>
            <a:pPr lvl="1"/>
            <a:r>
              <a:rPr lang="fr-FR" dirty="0" smtClean="0"/>
              <a:t>Simple</a:t>
            </a:r>
          </a:p>
          <a:p>
            <a:pPr lvl="1"/>
            <a:r>
              <a:rPr lang="fr-FR" dirty="0" smtClean="0"/>
              <a:t>Multiplateforme</a:t>
            </a:r>
          </a:p>
          <a:p>
            <a:pPr lvl="1"/>
            <a:r>
              <a:rPr lang="fr-FR" dirty="0" smtClean="0"/>
              <a:t>Open Source</a:t>
            </a:r>
          </a:p>
          <a:p>
            <a:r>
              <a:rPr lang="fr-FR" dirty="0" smtClean="0">
                <a:hlinkClick r:id="rId2"/>
              </a:rPr>
              <a:t>www.glfw.org/download.html</a:t>
            </a:r>
            <a:endParaRPr lang="fr-FR" dirty="0" smtClean="0"/>
          </a:p>
          <a:p>
            <a:pPr lvl="1"/>
            <a:r>
              <a:rPr lang="fr-FR" dirty="0" smtClean="0"/>
              <a:t>Télécharger de préférence la version préalablement compilée pour votre compilateur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31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Ma première fenêtre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Créer une fenêtre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Interactions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OpenGL moderne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triangle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Spécification des formats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vertex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fragment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5374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Créer une fenêtre pour OpenGL avec GLFW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4799" y="1085850"/>
            <a:ext cx="6818293" cy="3829050"/>
          </a:xfrm>
        </p:spPr>
        <p:txBody>
          <a:bodyPr>
            <a:normAutofit fontScale="92500" lnSpcReduction="10000"/>
          </a:bodyPr>
          <a:lstStyle/>
          <a:p>
            <a:r>
              <a:rPr lang="fr-FR" sz="1400" dirty="0" smtClean="0"/>
              <a:t>Quelques étapes</a:t>
            </a:r>
          </a:p>
          <a:p>
            <a:pPr marL="719138" lvl="1" indent="-261938">
              <a:buFont typeface="+mj-lt"/>
              <a:buAutoNum type="arabicPeriod"/>
              <a:tabLst>
                <a:tab pos="719138" algn="l"/>
              </a:tabLst>
            </a:pPr>
            <a:r>
              <a:rPr lang="fr-FR" sz="1200" dirty="0" smtClean="0"/>
              <a:t>Initialiser la bibliothèque</a:t>
            </a:r>
          </a:p>
          <a:p>
            <a:pPr marL="914400" lvl="2" indent="0">
              <a:buNone/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glfwInit</a:t>
            </a:r>
            <a:r>
              <a:rPr lang="fr-FR" sz="1100" b="1" dirty="0" smtClean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endParaRPr lang="fr-FR" sz="11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19138" lvl="1" indent="-261938">
              <a:buFont typeface="+mj-lt"/>
              <a:buAutoNum type="arabicPeriod"/>
            </a:pPr>
            <a:r>
              <a:rPr lang="fr-FR" sz="1200" dirty="0" smtClean="0"/>
              <a:t>Préparer la fenêtre (taille, attributs, version d’OpenGL)</a:t>
            </a:r>
          </a:p>
          <a:p>
            <a:pPr marL="898525" lvl="2" indent="0">
              <a:lnSpc>
                <a:spcPct val="107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glfwWindowHint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(GLFW_CONTEXT_VERSION_MAJOR,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98525" lvl="2" indent="0">
              <a:lnSpc>
                <a:spcPct val="107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glfwWindowHint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(GLFW_CONTEXT_VERSION_MINOR,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3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98525" lvl="2" indent="0">
              <a:lnSpc>
                <a:spcPct val="107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glfwWindowHint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(GLFW_OPENGL_PROFILE, GLFW_OPENGL_CORE_PROFILE);</a:t>
            </a:r>
            <a:endParaRPr lang="fr-FR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98525" lvl="2" indent="0">
              <a:lnSpc>
                <a:spcPct val="107000"/>
              </a:lnSpc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glfwWindowHint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(GLFW_RESIZABLE, GL_FALSE</a:t>
            </a:r>
            <a:r>
              <a:rPr lang="en-US" sz="1100" b="1" dirty="0" smtClean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fr-FR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19138" lvl="1" indent="-261938">
              <a:buFont typeface="+mj-lt"/>
              <a:buAutoNum type="arabicPeriod"/>
            </a:pPr>
            <a:r>
              <a:rPr lang="fr-FR" sz="1200" dirty="0" smtClean="0"/>
              <a:t>Créer </a:t>
            </a:r>
            <a:r>
              <a:rPr lang="fr-FR" sz="1200" dirty="0"/>
              <a:t>la fenêtre</a:t>
            </a:r>
          </a:p>
          <a:p>
            <a:pPr marL="914400" lvl="2" indent="0">
              <a:buNone/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GLFWwindow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*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pWnd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 =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glfwCreateWindow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800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600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1100" b="1" dirty="0">
                <a:solidFill>
                  <a:srgbClr val="D69D85"/>
                </a:solidFill>
                <a:latin typeface="consolas" panose="020B0609020204030204" pitchFamily="49" charset="0"/>
              </a:rPr>
              <a:t>"Hello World"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nullptr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nullptr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  <a:endParaRPr lang="fr-FR" sz="1100" dirty="0" smtClean="0">
              <a:solidFill>
                <a:srgbClr val="000000"/>
              </a:solidFill>
              <a:highlight>
                <a:srgbClr val="FFFFFF"/>
              </a:highlight>
              <a:latin typeface="Consolas"/>
            </a:endParaRPr>
          </a:p>
          <a:p>
            <a:pPr marL="719138" lvl="1" indent="-261938">
              <a:buFont typeface="+mj-lt"/>
              <a:buAutoNum type="arabicPeriod"/>
            </a:pPr>
            <a:r>
              <a:rPr lang="fr-FR" sz="1200" dirty="0"/>
              <a:t>Activer le contexte de la fenêtre</a:t>
            </a:r>
          </a:p>
          <a:p>
            <a:pPr marL="914400" lvl="2" indent="0">
              <a:buNone/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glfwMakeContextCurrent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pWnd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pPr marL="719138" lvl="1" indent="-261938">
              <a:buFont typeface="+mj-lt"/>
              <a:buAutoNum type="arabicPeriod"/>
            </a:pPr>
            <a:r>
              <a:rPr lang="fr-FR" sz="1200" dirty="0" smtClean="0"/>
              <a:t>Ecrire une boucle d’événements</a:t>
            </a:r>
          </a:p>
          <a:p>
            <a:pPr marL="914400" lvl="2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(!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glfwWindowShouldClose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pWnd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glfwPollEvents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glfwSwapBuffers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pWnd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19138" lvl="1" indent="-261938">
              <a:buFont typeface="+mj-lt"/>
              <a:buAutoNum type="arabicPeriod"/>
            </a:pPr>
            <a:r>
              <a:rPr lang="fr-FR" sz="1400" dirty="0" smtClean="0"/>
              <a:t>Merci de laisser cet endroit aussi propre que vous souhaiteriez le trouver :</a:t>
            </a:r>
          </a:p>
          <a:p>
            <a:pPr marL="914400" lvl="2" indent="0">
              <a:buNone/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glfwTerminate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32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Ma première fenêtre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Créer une fenêtre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Interactions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OpenGL moderne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triangle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Spécification des formats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vertex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fragment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7086600" y="1028700"/>
            <a:ext cx="1905000" cy="919401"/>
          </a:xfrm>
          <a:prstGeom prst="wedgeRoundRectCallout">
            <a:avLst>
              <a:gd name="adj1" fmla="val -79116"/>
              <a:gd name="adj2" fmla="val 60142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Nous souhaitons la version 3.3 d’OpenGL (dernière version avant les </a:t>
            </a:r>
            <a:r>
              <a:rPr lang="fr-FR" sz="1200" dirty="0" err="1" smtClean="0">
                <a:latin typeface="Calibri" panose="020F0502020204030204" pitchFamily="34" charset="0"/>
              </a:rPr>
              <a:t>tessellation</a:t>
            </a:r>
            <a:r>
              <a:rPr lang="fr-FR" sz="1200" dirty="0" smtClean="0">
                <a:latin typeface="Calibri" panose="020F0502020204030204" pitchFamily="34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</a:rPr>
              <a:t>shaders</a:t>
            </a:r>
            <a:r>
              <a:rPr lang="fr-FR" sz="1200" dirty="0" smtClean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6553200" y="2419350"/>
            <a:ext cx="2590800" cy="306467"/>
          </a:xfrm>
          <a:prstGeom prst="wedgeRoundRectCallout">
            <a:avLst>
              <a:gd name="adj1" fmla="val -37360"/>
              <a:gd name="adj2" fmla="val -61985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Uniquement de l’OpenGL moderne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6019800" y="3002995"/>
            <a:ext cx="2590800" cy="510778"/>
          </a:xfrm>
          <a:prstGeom prst="wedgeRoundRectCallout">
            <a:avLst>
              <a:gd name="adj1" fmla="val -76200"/>
              <a:gd name="adj2" fmla="val -10034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A partir de là, nous pouvons appeler des fonctions OpenGL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5638800" y="3867150"/>
            <a:ext cx="2590800" cy="510778"/>
          </a:xfrm>
          <a:prstGeom prst="wedgeRoundRectCallout">
            <a:avLst>
              <a:gd name="adj1" fmla="val -76235"/>
              <a:gd name="adj2" fmla="val -23461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C’est entre ces deux lignes qu’il faut dessiner.</a:t>
            </a:r>
          </a:p>
        </p:txBody>
      </p:sp>
    </p:spTree>
    <p:extLst>
      <p:ext uri="{BB962C8B-B14F-4D97-AF65-F5344CB8AC3E}">
        <p14:creationId xmlns:p14="http://schemas.microsoft.com/office/powerpoint/2010/main" val="369812920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Interactions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Interagir avec le clavier, la souris</a:t>
            </a:r>
          </a:p>
          <a:p>
            <a:pPr lvl="1"/>
            <a:r>
              <a:rPr lang="fr-FR" dirty="0" smtClean="0"/>
              <a:t>Il faut attacher à la fenêtre des fonctions qui seront appelées automatiquement (</a:t>
            </a:r>
            <a:r>
              <a:rPr lang="fr-FR" b="1" i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callback</a:t>
            </a:r>
            <a:r>
              <a:rPr lang="fr-FR" dirty="0" smtClean="0"/>
              <a:t>) aux événements clavier et souris</a:t>
            </a:r>
          </a:p>
          <a:p>
            <a:pPr lvl="2"/>
            <a:r>
              <a:rPr lang="fr-FR" dirty="0" smtClean="0"/>
              <a:t>Ex (voir la doc de GLFW pour liste exhaustive): </a:t>
            </a:r>
          </a:p>
          <a:p>
            <a:pPr lvl="3"/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glfwSetKeyCallback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pWnd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keyfunct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lvl="3"/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glfwSetCursorPosCallback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pWnd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posfunct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fr-FR" dirty="0" smtClean="0">
                <a:solidFill>
                  <a:schemeClr val="accent1"/>
                </a:solidFill>
              </a:rPr>
              <a:t>Ces fonctions sont appelées en interne par l’intermédiaire de </a:t>
            </a:r>
            <a:r>
              <a:rPr lang="fr-FR" sz="16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glfwPollEvents</a:t>
            </a:r>
            <a:r>
              <a:rPr lang="fr-FR" sz="1600" b="1" dirty="0">
                <a:solidFill>
                  <a:srgbClr val="DCDCDC"/>
                </a:solidFill>
                <a:latin typeface="consolas" panose="020B0609020204030204" pitchFamily="49" charset="0"/>
              </a:rPr>
              <a:t>()</a:t>
            </a:r>
            <a:r>
              <a:rPr lang="fr-FR" dirty="0" smtClean="0">
                <a:solidFill>
                  <a:schemeClr val="accent1"/>
                </a:solidFill>
                <a:cs typeface="Consolas" panose="020B0609020204030204" pitchFamily="49" charset="0"/>
              </a:rPr>
              <a:t> </a:t>
            </a:r>
            <a:r>
              <a:rPr lang="fr-FR" dirty="0" smtClean="0">
                <a:solidFill>
                  <a:schemeClr val="accent1"/>
                </a:solidFill>
              </a:rPr>
              <a:t>vue précédemment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33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 lnSpcReduction="20000"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Ma première fenêtre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Créer une fenêtre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Interactions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OpenGL moderne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Mon premier triangle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Spécification des formats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vertex </a:t>
            </a:r>
            <a:r>
              <a:rPr lang="fr-FR" dirty="0" err="1">
                <a:solidFill>
                  <a:srgbClr val="79D2FF"/>
                </a:solidFill>
              </a:rPr>
              <a:t>shader</a:t>
            </a:r>
            <a:endParaRPr lang="fr-FR" dirty="0">
              <a:solidFill>
                <a:srgbClr val="79D2FF"/>
              </a:solidFill>
            </a:endParaRPr>
          </a:p>
          <a:p>
            <a:pPr lvl="1"/>
            <a:r>
              <a:rPr lang="fr-FR" dirty="0">
                <a:solidFill>
                  <a:srgbClr val="79D2FF"/>
                </a:solidFill>
              </a:rPr>
              <a:t>Le fragment </a:t>
            </a:r>
            <a:r>
              <a:rPr lang="fr-FR" dirty="0" err="1">
                <a:solidFill>
                  <a:srgbClr val="79D2FF"/>
                </a:solidFill>
              </a:rPr>
              <a:t>shader</a:t>
            </a:r>
            <a:endParaRPr lang="fr-FR" dirty="0">
              <a:solidFill>
                <a:srgbClr val="79D2FF"/>
              </a:solidFill>
            </a:endParaRPr>
          </a:p>
          <a:p>
            <a:pPr lvl="1"/>
            <a:r>
              <a:rPr lang="fr-FR" dirty="0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9844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Structure de base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34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Ma première fenêtre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Interactions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OpenGL moderne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triangle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Spécification des formats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vertex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fragment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2362200" y="1088380"/>
            <a:ext cx="6369418" cy="3845570"/>
          </a:xfrm>
          <a:prstGeom prst="roundRect">
            <a:avLst>
              <a:gd name="adj" fmla="val 1822"/>
            </a:avLst>
          </a:prstGeom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endParaRPr lang="fr-FR" sz="1000" b="1" dirty="0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62200" y="1537855"/>
            <a:ext cx="6369418" cy="516354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fr-FR" sz="1200" dirty="0" smtClean="0"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62200" y="1352549"/>
            <a:ext cx="6369418" cy="185305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fr-FR" sz="1200" dirty="0" smtClean="0">
              <a:latin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62200" y="2054209"/>
            <a:ext cx="6369418" cy="1050941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fr-FR" sz="1200" dirty="0" smtClean="0"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62200" y="3105150"/>
            <a:ext cx="6369418" cy="178377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fr-FR" sz="1200" dirty="0" smtClean="0">
              <a:latin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62200" y="3283527"/>
            <a:ext cx="6369418" cy="355023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fr-FR" sz="1200" dirty="0" smtClean="0">
              <a:latin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62200" y="3638550"/>
            <a:ext cx="6369418" cy="704850"/>
          </a:xfrm>
          <a:prstGeom prst="rect">
            <a:avLst/>
          </a:prstGeom>
          <a:solidFill>
            <a:srgbClr val="92D050">
              <a:alpha val="30196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fr-FR" sz="1200" dirty="0" smtClean="0">
              <a:latin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62200" y="4340040"/>
            <a:ext cx="6369418" cy="183470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fr-FR" sz="1200" dirty="0" smtClean="0">
              <a:latin typeface="Calibri" panose="020F0502020204030204" pitchFamily="34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2362199" y="1096535"/>
            <a:ext cx="6369419" cy="3829255"/>
          </a:xfrm>
          <a:prstGeom prst="roundRect">
            <a:avLst>
              <a:gd name="adj" fmla="val 1822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7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_</a:t>
            </a:r>
            <a:r>
              <a:rPr lang="en-US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tmain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7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argc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_TCHAR* </a:t>
            </a:r>
            <a:r>
              <a:rPr lang="en-US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[]) {</a:t>
            </a:r>
            <a:endParaRPr lang="fr-FR" sz="107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7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(!</a:t>
            </a:r>
            <a:r>
              <a:rPr lang="en-US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glfwInit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()) </a:t>
            </a:r>
            <a:r>
              <a:rPr lang="en-US" sz="107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exit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(EXIT_FAILURE);</a:t>
            </a:r>
            <a:endParaRPr lang="fr-FR" sz="107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glfwWindowHint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(GLFW_CONTEXT_VERSION_MAJOR, </a:t>
            </a:r>
            <a:r>
              <a:rPr lang="en-US" sz="107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7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glfwWindowHint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(GLFW_CONTEXT_VERSION_MINOR, </a:t>
            </a:r>
            <a:r>
              <a:rPr lang="en-US" sz="107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7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glfwWindowHint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(GLFW_OPENGL_PROFILE, GLFW_OPENGL_CORE_PROFILE);</a:t>
            </a:r>
            <a:endParaRPr lang="fr-FR" sz="107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GLFWwindow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pWnd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glfwCreateWindow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7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800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7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600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7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"Hello World"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7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nullptr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7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nullptr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7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7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fr-FR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(!</a:t>
            </a:r>
            <a:r>
              <a:rPr lang="fr-FR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pWnd</a:t>
            </a:r>
            <a:r>
              <a:rPr lang="fr-FR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fr-FR" sz="107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7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cerr</a:t>
            </a:r>
            <a:r>
              <a:rPr lang="fr-FR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70" b="1" dirty="0">
                <a:solidFill>
                  <a:srgbClr val="D69D8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"Impossible de créer la fenêtre !"</a:t>
            </a:r>
            <a:r>
              <a:rPr lang="fr-FR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&lt;&lt; </a:t>
            </a:r>
            <a:r>
              <a:rPr lang="fr-FR" sz="107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endl</a:t>
            </a:r>
            <a:r>
              <a:rPr lang="fr-FR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7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glfwTerminate</a:t>
            </a:r>
            <a:r>
              <a:rPr lang="fr-FR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fr-FR" sz="107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7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exit</a:t>
            </a:r>
            <a:r>
              <a:rPr lang="fr-FR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(EXIT_FAILURE);</a:t>
            </a:r>
            <a:endParaRPr lang="fr-FR" sz="107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7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fr-FR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glfwMakeContextCurrent</a:t>
            </a:r>
            <a:r>
              <a:rPr lang="fr-FR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pWnd</a:t>
            </a:r>
            <a:r>
              <a:rPr lang="fr-FR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7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glfwSetKeyCallback</a:t>
            </a:r>
            <a:r>
              <a:rPr lang="fr-FR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pWnd</a:t>
            </a:r>
            <a:r>
              <a:rPr lang="fr-FR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keyfunct</a:t>
            </a:r>
            <a:r>
              <a:rPr lang="fr-FR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7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glfwSetCursorPosCallback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pWnd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posfunct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7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7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(!</a:t>
            </a:r>
            <a:r>
              <a:rPr lang="en-US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glfwWindowShouldClose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pWnd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 {</a:t>
            </a:r>
            <a:endParaRPr lang="fr-FR" sz="107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glfwPollEvents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fr-FR" sz="107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glfwSwapBuffers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pWnd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7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107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7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glfwTerminate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fr-FR" sz="107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7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7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fr-FR" sz="107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7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7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5867398" y="1096261"/>
            <a:ext cx="2707003" cy="306467"/>
          </a:xfrm>
          <a:prstGeom prst="wedgeRoundRectCallout">
            <a:avLst>
              <a:gd name="adj1" fmla="val -68761"/>
              <a:gd name="adj2" fmla="val 57801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Initialisation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6705600" y="1562436"/>
            <a:ext cx="2397493" cy="306467"/>
          </a:xfrm>
          <a:prstGeom prst="wedgeRoundRectCallout">
            <a:avLst>
              <a:gd name="adj1" fmla="val -70318"/>
              <a:gd name="adj2" fmla="val 29280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Paramétrage de la fenêtre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6326555" y="2587066"/>
            <a:ext cx="2590800" cy="306467"/>
          </a:xfrm>
          <a:prstGeom prst="wedgeRoundRectCallout">
            <a:avLst>
              <a:gd name="adj1" fmla="val -81994"/>
              <a:gd name="adj2" fmla="val -20074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Création de la fenêtre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5715000" y="2958010"/>
            <a:ext cx="3276600" cy="306467"/>
          </a:xfrm>
          <a:prstGeom prst="wedgeRoundRectCallout">
            <a:avLst>
              <a:gd name="adj1" fmla="val -70107"/>
              <a:gd name="adj2" fmla="val 27020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Activation  du contexte OpenGL de la fenêtre</a:t>
            </a:r>
          </a:p>
        </p:txBody>
      </p:sp>
      <p:sp>
        <p:nvSpPr>
          <p:cNvPr id="19" name="Rectangle à coins arrondis 18"/>
          <p:cNvSpPr/>
          <p:nvPr/>
        </p:nvSpPr>
        <p:spPr>
          <a:xfrm>
            <a:off x="5867400" y="3306106"/>
            <a:ext cx="3276600" cy="306467"/>
          </a:xfrm>
          <a:prstGeom prst="wedgeRoundRectCallout">
            <a:avLst>
              <a:gd name="adj1" fmla="val -53895"/>
              <a:gd name="adj2" fmla="val -2366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Association à la fenêtre des fonctions de rappel</a:t>
            </a:r>
          </a:p>
        </p:txBody>
      </p:sp>
      <p:sp>
        <p:nvSpPr>
          <p:cNvPr id="21" name="Rectangle à coins arrondis 20"/>
          <p:cNvSpPr/>
          <p:nvPr/>
        </p:nvSpPr>
        <p:spPr>
          <a:xfrm>
            <a:off x="5562600" y="3837741"/>
            <a:ext cx="3276600" cy="306467"/>
          </a:xfrm>
          <a:prstGeom prst="wedgeRoundRectCallout">
            <a:avLst>
              <a:gd name="adj1" fmla="val -74969"/>
              <a:gd name="adj2" fmla="val -2366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Boucle principale d’événement et d’affichage</a:t>
            </a:r>
          </a:p>
        </p:txBody>
      </p:sp>
      <p:sp>
        <p:nvSpPr>
          <p:cNvPr id="22" name="Rectangle à coins arrondis 21"/>
          <p:cNvSpPr/>
          <p:nvPr/>
        </p:nvSpPr>
        <p:spPr>
          <a:xfrm>
            <a:off x="5181599" y="4400550"/>
            <a:ext cx="3423563" cy="306467"/>
          </a:xfrm>
          <a:prstGeom prst="wedgeRoundRectCallout">
            <a:avLst>
              <a:gd name="adj1" fmla="val -84516"/>
              <a:gd name="adj2" fmla="val -45331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Formule de politesse</a:t>
            </a:r>
          </a:p>
        </p:txBody>
      </p:sp>
    </p:spTree>
    <p:extLst>
      <p:ext uri="{BB962C8B-B14F-4D97-AF65-F5344CB8AC3E}">
        <p14:creationId xmlns:p14="http://schemas.microsoft.com/office/powerpoint/2010/main" val="369028939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3" grpId="0" animBg="1"/>
      <p:bldP spid="9" grpId="0" animBg="1"/>
      <p:bldP spid="10" grpId="0" animBg="1"/>
      <p:bldP spid="15" grpId="0" animBg="1"/>
      <p:bldP spid="17" grpId="0" animBg="1"/>
      <p:bldP spid="19" grpId="0" animBg="1"/>
      <p:bldP spid="21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Problème avec les callbacks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 smtClean="0"/>
              <a:t>Comment la fonction de rappel peut-elle modifier l’état du programme ?</a:t>
            </a:r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lvl="1"/>
            <a:r>
              <a:rPr lang="fr-FR" dirty="0" smtClean="0"/>
              <a:t>Deux solutions :</a:t>
            </a:r>
          </a:p>
          <a:p>
            <a:pPr lvl="2"/>
            <a:r>
              <a:rPr lang="fr-FR" dirty="0" smtClean="0"/>
              <a:t>Utiliser des variables globales (C’est mal, mais tolérable pour un prototype que l’on jettera)</a:t>
            </a:r>
          </a:p>
          <a:p>
            <a:pPr lvl="2"/>
            <a:r>
              <a:rPr lang="fr-FR" dirty="0" smtClean="0"/>
              <a:t>Associer à la fenêtre un pointeur « utilisateur » par les fonctions :</a:t>
            </a:r>
          </a:p>
          <a:p>
            <a:pPr marL="539750" lvl="3" indent="0">
              <a:buNone/>
            </a:pP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b="1" dirty="0" smtClean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b="1" dirty="0" err="1" smtClean="0">
                <a:solidFill>
                  <a:srgbClr val="DCDCDC"/>
                </a:solidFill>
                <a:latin typeface="consolas" panose="020B0609020204030204" pitchFamily="49" charset="0"/>
              </a:rPr>
              <a:t>glfwSetWindowUserPointer</a:t>
            </a:r>
            <a:r>
              <a:rPr lang="fr-FR" b="1" dirty="0" smtClean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b="1" dirty="0" err="1" smtClean="0">
                <a:solidFill>
                  <a:srgbClr val="DCDCDC"/>
                </a:solidFill>
                <a:latin typeface="consolas" panose="020B0609020204030204" pitchFamily="49" charset="0"/>
              </a:rPr>
              <a:t>GLFWwindow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*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pWnd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*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ptr</a:t>
            </a:r>
            <a:r>
              <a:rPr lang="fr-FR" b="1" dirty="0" smtClean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pPr marL="539750" lvl="3" indent="0">
              <a:buNone/>
            </a:pP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*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glfwGetWindowUserPointer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GLFWwindow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*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pWnd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  <a:endParaRPr lang="fr-FR" dirty="0">
              <a:solidFill>
                <a:srgbClr val="000000"/>
              </a:solidFill>
              <a:latin typeface="Consolas"/>
              <a:ea typeface="Calibri"/>
              <a:cs typeface="Times New Roman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35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Ma première fenêtre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Interactions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OpenGL moderne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triangle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Spécification des formats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vertex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fragment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2286000" y="1608357"/>
            <a:ext cx="6781799" cy="1674959"/>
          </a:xfrm>
          <a:prstGeom prst="roundRect">
            <a:avLst>
              <a:gd name="adj" fmla="val 1872"/>
            </a:avLst>
          </a:prstGeom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_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tmain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argc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_TCHAR*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argv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[]) {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[…]</a:t>
            </a:r>
            <a:endParaRPr lang="fr-FR" sz="8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glfwSetKeyCallback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pWnd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keyfunct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0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(!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glfwWindowShouldClose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pWnd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)) {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glfwPollEvents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//dessiner la scène ici en fonction notamment d’informations récupérées dans les callbacks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glfwSwapBuffers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0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pWnd</a:t>
            </a: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i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[…]</a:t>
            </a:r>
            <a:endParaRPr lang="fr-FR" sz="800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0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606490" y="3375833"/>
            <a:ext cx="6140818" cy="251192"/>
          </a:xfrm>
          <a:prstGeom prst="roundRect">
            <a:avLst>
              <a:gd name="adj" fmla="val 18294"/>
            </a:avLst>
          </a:prstGeom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000" b="1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keyfunct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GLFWwindow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*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pWnd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en-US" sz="10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key, </a:t>
            </a:r>
            <a:r>
              <a:rPr lang="en-US" sz="10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scancode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en-US" sz="10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action, </a:t>
            </a:r>
            <a:r>
              <a:rPr lang="en-US" sz="10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000" b="1" dirty="0">
                <a:solidFill>
                  <a:srgbClr val="DCDCDC"/>
                </a:solidFill>
                <a:latin typeface="consolas" panose="020B0609020204030204" pitchFamily="49" charset="0"/>
              </a:rPr>
              <a:t> mods);</a:t>
            </a:r>
            <a:endParaRPr lang="fr-FR" sz="1000" b="1" dirty="0">
              <a:solidFill>
                <a:srgbClr val="569CD6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40493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Première chose à faire avant de dessiner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4800" y="1085850"/>
            <a:ext cx="6706800" cy="2324100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Le programme principal est structuré autour d’une boucle principale :</a:t>
            </a:r>
          </a:p>
          <a:p>
            <a:pPr lvl="1"/>
            <a:r>
              <a:rPr lang="fr-FR" dirty="0" smtClean="0"/>
              <a:t>La première passe dessine une image</a:t>
            </a:r>
          </a:p>
          <a:p>
            <a:pPr lvl="1"/>
            <a:r>
              <a:rPr lang="fr-FR" dirty="0" smtClean="0"/>
              <a:t>La seconde passe dessine une image par dessus la première passe</a:t>
            </a:r>
          </a:p>
          <a:p>
            <a:pPr lvl="1"/>
            <a:r>
              <a:rPr lang="fr-FR" dirty="0" smtClean="0"/>
              <a:t>Etc…</a:t>
            </a:r>
          </a:p>
          <a:p>
            <a:pPr lvl="2"/>
            <a:r>
              <a:rPr lang="fr-FR" dirty="0" smtClean="0"/>
              <a:t>Il faut alors effacer l’écran avant chaque affichage</a:t>
            </a:r>
          </a:p>
          <a:p>
            <a:r>
              <a:rPr lang="fr-FR" dirty="0" smtClean="0"/>
              <a:t>La couleur de fond d’écran se définit par :</a:t>
            </a:r>
          </a:p>
          <a:p>
            <a:pPr lvl="1"/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glClearColor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(r, g, b, a</a:t>
            </a:r>
            <a:r>
              <a:rPr lang="fr-FR" b="1" dirty="0" smtClean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dirty="0" smtClean="0"/>
              <a:t>L’effacement de l’écran se fait par :</a:t>
            </a:r>
          </a:p>
          <a:p>
            <a:pPr lvl="1"/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glClear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(GL_COLOR_BUFFER_BIT);</a:t>
            </a:r>
            <a:endParaRPr lang="fr-FR" dirty="0" smtClean="0">
              <a:solidFill>
                <a:srgbClr val="000000"/>
              </a:solidFill>
              <a:latin typeface="Consolas"/>
              <a:ea typeface="Calibri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36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 lnSpcReduction="20000"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Ma première fenêtre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Interactions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OpenGL moderne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Mon premier triangle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Spécification des formats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vertex </a:t>
            </a:r>
            <a:r>
              <a:rPr lang="fr-FR" dirty="0" err="1">
                <a:solidFill>
                  <a:srgbClr val="79D2FF"/>
                </a:solidFill>
              </a:rPr>
              <a:t>shader</a:t>
            </a:r>
            <a:endParaRPr lang="fr-FR" dirty="0">
              <a:solidFill>
                <a:srgbClr val="79D2FF"/>
              </a:solidFill>
            </a:endParaRPr>
          </a:p>
          <a:p>
            <a:pPr lvl="1"/>
            <a:r>
              <a:rPr lang="fr-FR" dirty="0">
                <a:solidFill>
                  <a:srgbClr val="79D2FF"/>
                </a:solidFill>
              </a:rPr>
              <a:t>Le fragment </a:t>
            </a:r>
            <a:r>
              <a:rPr lang="fr-FR" dirty="0" err="1">
                <a:solidFill>
                  <a:srgbClr val="79D2FF"/>
                </a:solidFill>
              </a:rPr>
              <a:t>shader</a:t>
            </a:r>
            <a:endParaRPr lang="fr-FR" dirty="0">
              <a:solidFill>
                <a:srgbClr val="79D2FF"/>
              </a:solidFill>
            </a:endParaRPr>
          </a:p>
          <a:p>
            <a:pPr lvl="1"/>
            <a:r>
              <a:rPr lang="fr-FR" dirty="0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2362200" y="3176976"/>
            <a:ext cx="6477000" cy="1770063"/>
            <a:chOff x="1600200" y="3316287"/>
            <a:chExt cx="6477000" cy="1770063"/>
          </a:xfrm>
        </p:grpSpPr>
        <p:pic>
          <p:nvPicPr>
            <p:cNvPr id="4098" name="Picture 2" descr="C:\Users\bealbouy\AppData\Local\Microsoft\Windows\Temporary Internet Files\Content.IE5\HBV78X5F\wooptoo-Sticky-note[1]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3316287"/>
              <a:ext cx="6477000" cy="1770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 rot="21540000">
              <a:off x="2379261" y="3523814"/>
              <a:ext cx="4800269" cy="1327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342900" indent="-342900">
                <a:spcBef>
                  <a:spcPct val="20000"/>
                </a:spcBef>
                <a:buSzPct val="70000"/>
                <a:buFontTx/>
                <a:buBlip>
                  <a:blip r:embed="rId3"/>
                </a:buBlip>
              </a:pPr>
              <a:r>
                <a:rPr lang="fr-FR" sz="1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OpenGL est une machine à états</a:t>
              </a:r>
            </a:p>
            <a:p>
              <a:pPr marL="742950" lvl="1" indent="-285750">
                <a:spcBef>
                  <a:spcPct val="20000"/>
                </a:spcBef>
                <a:buSzPct val="70000"/>
                <a:buFontTx/>
                <a:buBlip>
                  <a:blip r:embed="rId3"/>
                </a:buBlip>
              </a:pPr>
              <a:r>
                <a:rPr lang="fr-FR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Certaines fonctions définissent les états </a:t>
              </a:r>
            </a:p>
            <a:p>
              <a:pPr marL="1143000" lvl="2" indent="-228600">
                <a:spcBef>
                  <a:spcPct val="20000"/>
                </a:spcBef>
                <a:buSzPct val="60000"/>
                <a:buFontTx/>
                <a:buBlip>
                  <a:blip r:embed="rId3"/>
                </a:buBlip>
              </a:pPr>
              <a:r>
                <a:rPr lang="fr-F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 : </a:t>
              </a:r>
              <a:r>
                <a:rPr lang="fr-FR" sz="1100" dirty="0" err="1">
                  <a:solidFill>
                    <a:schemeClr val="bg1"/>
                  </a:solidFill>
                  <a:latin typeface="Consolas" panose="020B0609020204030204" pitchFamily="49" charset="0"/>
                  <a:cs typeface="Segoe UI" panose="020B0502040204020203" pitchFamily="34" charset="0"/>
                </a:rPr>
                <a:t>glClearColor</a:t>
              </a:r>
              <a:r>
                <a:rPr lang="fr-F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définit l’état de la couleur de fond</a:t>
              </a:r>
            </a:p>
            <a:p>
              <a:pPr marL="742950" lvl="1" indent="-285750">
                <a:spcBef>
                  <a:spcPct val="20000"/>
                </a:spcBef>
                <a:buSzPct val="70000"/>
                <a:buFontTx/>
                <a:buBlip>
                  <a:blip r:embed="rId3"/>
                </a:buBlip>
              </a:pPr>
              <a:r>
                <a:rPr lang="fr-FR" sz="1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D’autres fonctions utilisent les états</a:t>
              </a:r>
            </a:p>
            <a:p>
              <a:pPr marL="1143000" lvl="2" indent="-228600">
                <a:spcBef>
                  <a:spcPct val="20000"/>
                </a:spcBef>
                <a:buSzPct val="60000"/>
                <a:buFontTx/>
                <a:buBlip>
                  <a:blip r:embed="rId3"/>
                </a:buBlip>
              </a:pPr>
              <a:r>
                <a:rPr lang="fr-F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 : </a:t>
              </a:r>
              <a:r>
                <a:rPr lang="fr-FR" sz="1100" dirty="0" err="1">
                  <a:solidFill>
                    <a:schemeClr val="bg1"/>
                  </a:solidFill>
                  <a:latin typeface="Consolas" panose="020B0609020204030204" pitchFamily="49" charset="0"/>
                  <a:cs typeface="Segoe UI" panose="020B0502040204020203" pitchFamily="34" charset="0"/>
                </a:rPr>
                <a:t>glClear</a:t>
              </a:r>
              <a:r>
                <a:rPr lang="fr-FR" sz="11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utilise l’état de la couleur de fond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81340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OpenGL versions &gt; 1.2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fr-FR" dirty="0" smtClean="0"/>
              <a:t>Rappel : OpenGL est une spécification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C’est le driver graphique qui est chargé de fournir les fonctionnalités</a:t>
            </a:r>
          </a:p>
          <a:p>
            <a:pPr>
              <a:lnSpc>
                <a:spcPct val="120000"/>
              </a:lnSpc>
            </a:pPr>
            <a:r>
              <a:rPr lang="fr-FR" dirty="0" smtClean="0"/>
              <a:t>Chaque fonction OpenGL doit être retrouvée dans les bibliothèques fournies par le driver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Les fonctions disponibles dépendent de la version OpenGL utilisée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Les fonctions dépendent donc du contexte OpenGL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Les fonctions dépendent donc de la fenêtre créée</a:t>
            </a:r>
          </a:p>
          <a:p>
            <a:pPr marL="914400" lvl="2" indent="0">
              <a:lnSpc>
                <a:spcPct val="120000"/>
              </a:lnSpc>
              <a:buNone/>
            </a:pPr>
            <a:r>
              <a:rPr lang="fr-FR" dirty="0" smtClean="0">
                <a:sym typeface="Wingdings" panose="05000000000000000000" pitchFamily="2" charset="2"/>
              </a:rPr>
              <a:t> </a:t>
            </a:r>
            <a:r>
              <a:rPr lang="fr-FR" dirty="0" smtClean="0"/>
              <a:t>Compliqué et lourd à faire</a:t>
            </a:r>
          </a:p>
          <a:p>
            <a:pPr>
              <a:lnSpc>
                <a:spcPct val="120000"/>
              </a:lnSpc>
            </a:pPr>
            <a:r>
              <a:rPr lang="fr-FR" dirty="0" smtClean="0"/>
              <a:t>Utiliser GLEW qui fait ce travail pour nous </a:t>
            </a:r>
            <a:r>
              <a:rPr lang="fr-FR" dirty="0" smtClean="0">
                <a:sym typeface="Wingdings"/>
              </a:rPr>
              <a:t></a:t>
            </a:r>
          </a:p>
          <a:p>
            <a:pPr lvl="1">
              <a:lnSpc>
                <a:spcPct val="120000"/>
              </a:lnSpc>
            </a:pPr>
            <a:r>
              <a:rPr lang="fr-FR" dirty="0" smtClean="0">
                <a:sym typeface="Wingdings"/>
              </a:rPr>
              <a:t>Inclure l’en-tête :</a:t>
            </a:r>
          </a:p>
          <a:p>
            <a:pPr marL="914400" lvl="2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fr-FR" b="1" dirty="0">
                <a:solidFill>
                  <a:srgbClr val="9B9B9B"/>
                </a:solidFill>
                <a:latin typeface="consolas" panose="020B0609020204030204" pitchFamily="49" charset="0"/>
              </a:rPr>
              <a:t>#</a:t>
            </a:r>
            <a:r>
              <a:rPr lang="fr-FR" b="1" dirty="0" err="1">
                <a:solidFill>
                  <a:srgbClr val="9B9B9B"/>
                </a:solidFill>
                <a:latin typeface="consolas" panose="020B0609020204030204" pitchFamily="49" charset="0"/>
              </a:rPr>
              <a:t>include</a:t>
            </a:r>
            <a:r>
              <a:rPr lang="fr-FR" b="1" dirty="0">
                <a:solidFill>
                  <a:srgbClr val="9B9B9B"/>
                </a:solidFill>
                <a:latin typeface="consolas" panose="020B0609020204030204" pitchFamily="49" charset="0"/>
              </a:rPr>
              <a:t> </a:t>
            </a:r>
            <a:r>
              <a:rPr lang="fr-FR" b="1" dirty="0">
                <a:solidFill>
                  <a:srgbClr val="D69D85"/>
                </a:solidFill>
                <a:latin typeface="consolas" panose="020B0609020204030204" pitchFamily="49" charset="0"/>
              </a:rPr>
              <a:t>&lt;</a:t>
            </a:r>
            <a:r>
              <a:rPr lang="fr-FR" b="1" dirty="0" smtClean="0">
                <a:solidFill>
                  <a:srgbClr val="D69D85"/>
                </a:solidFill>
                <a:latin typeface="consolas" panose="020B0609020204030204" pitchFamily="49" charset="0"/>
              </a:rPr>
              <a:t>GL/</a:t>
            </a:r>
            <a:r>
              <a:rPr lang="fr-FR" b="1" dirty="0" err="1" smtClean="0">
                <a:solidFill>
                  <a:srgbClr val="D69D85"/>
                </a:solidFill>
                <a:latin typeface="consolas" panose="020B0609020204030204" pitchFamily="49" charset="0"/>
              </a:rPr>
              <a:t>glew.h</a:t>
            </a:r>
            <a:r>
              <a:rPr lang="fr-FR" b="1" dirty="0">
                <a:solidFill>
                  <a:srgbClr val="D69D85"/>
                </a:solidFill>
                <a:latin typeface="consolas" panose="020B0609020204030204" pitchFamily="49" charset="0"/>
              </a:rPr>
              <a:t>&gt;</a:t>
            </a:r>
            <a:endParaRPr lang="fr-FR" sz="2600" dirty="0" smtClean="0">
              <a:latin typeface="Calibri"/>
              <a:ea typeface="Calibri"/>
              <a:cs typeface="Times New Roman"/>
            </a:endParaRPr>
          </a:p>
          <a:p>
            <a:pPr marL="1371600" lvl="3" indent="0">
              <a:lnSpc>
                <a:spcPct val="120000"/>
              </a:lnSpc>
              <a:buNone/>
            </a:pPr>
            <a:r>
              <a:rPr lang="fr-FR" dirty="0" smtClean="0">
                <a:solidFill>
                  <a:srgbClr val="FF0000"/>
                </a:solidFill>
                <a:sym typeface="Wingdings"/>
              </a:rPr>
              <a:t>! A INCLURE AVANT GLFW !</a:t>
            </a:r>
          </a:p>
          <a:p>
            <a:pPr lvl="1">
              <a:lnSpc>
                <a:spcPct val="120000"/>
              </a:lnSpc>
            </a:pPr>
            <a:r>
              <a:rPr lang="fr-FR" dirty="0" smtClean="0"/>
              <a:t>Initialiser la bibliothèque pour le contexte courant :</a:t>
            </a:r>
          </a:p>
          <a:p>
            <a:pPr lvl="2">
              <a:lnSpc>
                <a:spcPct val="120000"/>
              </a:lnSpc>
            </a:pPr>
            <a:r>
              <a:rPr lang="fr-FR" dirty="0" smtClean="0"/>
              <a:t>Après l’activation du contexte (</a:t>
            </a:r>
            <a:r>
              <a:rPr lang="fr-FR" sz="19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glfwMakeContextCurrent</a:t>
            </a:r>
            <a:r>
              <a:rPr lang="fr-FR" sz="19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9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pWnd</a:t>
            </a:r>
            <a:r>
              <a:rPr lang="fr-FR" sz="19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  <a:r>
              <a:rPr lang="fr-FR" sz="1900" dirty="0" smtClean="0"/>
              <a:t>)</a:t>
            </a:r>
            <a:r>
              <a:rPr lang="fr-FR" sz="1900" dirty="0"/>
              <a:t> :</a:t>
            </a:r>
          </a:p>
          <a:p>
            <a:pPr marL="914400" lvl="2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fr-FR" sz="19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glewExperimental</a:t>
            </a:r>
            <a:r>
              <a:rPr lang="fr-FR" sz="1900" b="1" dirty="0">
                <a:solidFill>
                  <a:srgbClr val="DCDCDC"/>
                </a:solidFill>
                <a:latin typeface="consolas" panose="020B0609020204030204" pitchFamily="49" charset="0"/>
              </a:rPr>
              <a:t> = GL_TRUE;</a:t>
            </a:r>
          </a:p>
          <a:p>
            <a:pPr marL="914400" lvl="2" indent="0">
              <a:lnSpc>
                <a:spcPct val="120000"/>
              </a:lnSpc>
              <a:spcAft>
                <a:spcPts val="0"/>
              </a:spcAft>
              <a:buNone/>
            </a:pPr>
            <a:r>
              <a:rPr lang="fr-FR" sz="19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glewInit</a:t>
            </a:r>
            <a:r>
              <a:rPr lang="fr-FR" sz="1900" b="1" dirty="0">
                <a:solidFill>
                  <a:srgbClr val="DCDCDC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37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Ma première fenêtre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OpenGL moderne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triangle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Spécification des formats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vertex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fragment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58851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Code d’exemple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Modification de la couleur d’effacement par</a:t>
            </a:r>
          </a:p>
          <a:p>
            <a:pPr lvl="1"/>
            <a:r>
              <a:rPr lang="fr-FR" dirty="0" smtClean="0"/>
              <a:t>Flèche haut / bas : fait varier la teinte de la couleur (H)</a:t>
            </a:r>
          </a:p>
          <a:p>
            <a:pPr lvl="1"/>
            <a:r>
              <a:rPr lang="fr-FR" dirty="0" smtClean="0"/>
              <a:t>Mouvement souris gauche-droite : fait varier la saturation de la couleur (S)</a:t>
            </a:r>
          </a:p>
          <a:p>
            <a:pPr lvl="1"/>
            <a:r>
              <a:rPr lang="fr-FR" dirty="0" smtClean="0"/>
              <a:t>Mouvement souris haut-bas : fait varier la valeur de la couleur (V)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38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Ma première fenêtre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 dirty="0">
                <a:solidFill>
                  <a:schemeClr val="bg2"/>
                </a:solidFill>
              </a:rPr>
              <a:t>OpenGL moderne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Mon premier triangle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Spécification des formats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vertex </a:t>
            </a:r>
            <a:r>
              <a:rPr lang="fr-FR" dirty="0" err="1">
                <a:solidFill>
                  <a:srgbClr val="79D2FF"/>
                </a:solidFill>
              </a:rPr>
              <a:t>shader</a:t>
            </a:r>
            <a:endParaRPr lang="fr-FR" dirty="0">
              <a:solidFill>
                <a:srgbClr val="79D2FF"/>
              </a:solidFill>
            </a:endParaRPr>
          </a:p>
          <a:p>
            <a:pPr lvl="1"/>
            <a:r>
              <a:rPr lang="fr-FR" dirty="0">
                <a:solidFill>
                  <a:srgbClr val="79D2FF"/>
                </a:solidFill>
              </a:rPr>
              <a:t>Le fragment </a:t>
            </a:r>
            <a:r>
              <a:rPr lang="fr-FR" dirty="0" err="1">
                <a:solidFill>
                  <a:srgbClr val="79D2FF"/>
                </a:solidFill>
              </a:rPr>
              <a:t>shader</a:t>
            </a:r>
            <a:endParaRPr lang="fr-FR" dirty="0">
              <a:solidFill>
                <a:srgbClr val="79D2FF"/>
              </a:solidFill>
            </a:endParaRPr>
          </a:p>
          <a:p>
            <a:pPr lvl="1"/>
            <a:r>
              <a:rPr lang="fr-FR" dirty="0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8" name="Rectangle à coins arrondis 7">
            <a:hlinkClick r:id="rId5" action="ppaction://hlinkfile"/>
          </p:cNvPr>
          <p:cNvSpPr/>
          <p:nvPr/>
        </p:nvSpPr>
        <p:spPr>
          <a:xfrm>
            <a:off x="4418755" y="3644979"/>
            <a:ext cx="2439245" cy="374571"/>
          </a:xfrm>
          <a:prstGeom prst="roundRect">
            <a:avLst/>
          </a:prstGeom>
          <a:solidFill>
            <a:schemeClr val="accent6"/>
          </a:solidFill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600" b="1" dirty="0" smtClean="0">
                <a:solidFill>
                  <a:schemeClr val="lt1"/>
                </a:solidFill>
                <a:latin typeface="Calibri" panose="020F0502020204030204" pitchFamily="34" charset="0"/>
              </a:rPr>
              <a:t>Voir le code</a:t>
            </a:r>
            <a:endParaRPr lang="fr-FR" sz="1600" b="1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  <p:pic>
        <p:nvPicPr>
          <p:cNvPr id="10" name="Attente-Vivaldi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3809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9970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1465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15/01/2019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39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01" y="0"/>
            <a:ext cx="764845" cy="316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58630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15/01/2019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09" y="0"/>
            <a:ext cx="764845" cy="316800"/>
          </a:xfrm>
          <a:prstGeom prst="rect">
            <a:avLst/>
          </a:prstGeom>
        </p:spPr>
      </p:pic>
      <p:pic>
        <p:nvPicPr>
          <p:cNvPr id="2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39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OpenGL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 lnSpcReduction="10000"/>
          </a:bodyPr>
          <a:lstStyle/>
          <a:p>
            <a:pPr lvl="0"/>
            <a:r>
              <a:rPr lang="fr-FR" sz="15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lvl="0"/>
            <a:r>
              <a:rPr lang="fr-FR" sz="15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Histoire de l’informatique</a:t>
            </a:r>
          </a:p>
          <a:p>
            <a:pPr lvl="0"/>
            <a:r>
              <a:rPr lang="fr-FR" sz="15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 première fenêtre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Mon premier triangle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Mon premier rectangle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uiExpand="1" build="p"/>
      <p:bldP spid="9" grpId="1" uiExpand="1" build="p"/>
      <p:bldP spid="2" grpId="0" animBg="1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5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lvl="0"/>
            <a:r>
              <a:rPr lang="fr-FR" sz="15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Histoire de l’informatique</a:t>
            </a:r>
          </a:p>
          <a:p>
            <a:pPr lvl="0"/>
            <a:r>
              <a:rPr lang="fr-FR" sz="15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 première fenêtre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Mon premier triangle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Mon premier rectangle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OpenGL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15/01/2019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42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09" y="0"/>
            <a:ext cx="764845" cy="316800"/>
          </a:xfrm>
          <a:prstGeom prst="rect">
            <a:avLst/>
          </a:prstGeom>
        </p:spPr>
      </p:pic>
      <p:pic>
        <p:nvPicPr>
          <p:cNvPr id="2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du pipeline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43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 lnSpcReduction="20000"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dirty="0">
                <a:solidFill>
                  <a:schemeClr val="bg2"/>
                </a:solidFill>
              </a:rPr>
              <a:t>Ma première fenêtre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OpenGL moderne</a:t>
            </a:r>
          </a:p>
          <a:p>
            <a:pPr lvl="0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Mon premier triangle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Spécification des formats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vertex </a:t>
            </a:r>
            <a:r>
              <a:rPr lang="fr-FR" dirty="0" err="1">
                <a:solidFill>
                  <a:srgbClr val="79D2FF"/>
                </a:solidFill>
              </a:rPr>
              <a:t>shader</a:t>
            </a:r>
            <a:endParaRPr lang="fr-FR" dirty="0">
              <a:solidFill>
                <a:srgbClr val="79D2FF"/>
              </a:solidFill>
            </a:endParaRPr>
          </a:p>
          <a:p>
            <a:pPr lvl="1"/>
            <a:r>
              <a:rPr lang="fr-FR" dirty="0">
                <a:solidFill>
                  <a:srgbClr val="79D2FF"/>
                </a:solidFill>
              </a:rPr>
              <a:t>Le fragment </a:t>
            </a:r>
            <a:r>
              <a:rPr lang="fr-FR" dirty="0" err="1">
                <a:solidFill>
                  <a:srgbClr val="79D2FF"/>
                </a:solidFill>
              </a:rPr>
              <a:t>shader</a:t>
            </a:r>
            <a:endParaRPr lang="fr-FR" dirty="0">
              <a:solidFill>
                <a:srgbClr val="79D2FF"/>
              </a:solidFill>
            </a:endParaRPr>
          </a:p>
          <a:p>
            <a:pPr lvl="1"/>
            <a:r>
              <a:rPr lang="fr-FR" dirty="0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sp>
        <p:nvSpPr>
          <p:cNvPr id="180" name="Forme libre 179"/>
          <p:cNvSpPr/>
          <p:nvPr/>
        </p:nvSpPr>
        <p:spPr>
          <a:xfrm>
            <a:off x="2405195" y="2642346"/>
            <a:ext cx="1224000" cy="457200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FF6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Programmable</a:t>
            </a:r>
            <a:endParaRPr lang="fr-FR" sz="1200" kern="1200" dirty="0">
              <a:solidFill>
                <a:schemeClr val="bg1"/>
              </a:solidFill>
            </a:endParaRPr>
          </a:p>
        </p:txBody>
      </p:sp>
      <p:grpSp>
        <p:nvGrpSpPr>
          <p:cNvPr id="191" name="Groupe 190"/>
          <p:cNvGrpSpPr/>
          <p:nvPr/>
        </p:nvGrpSpPr>
        <p:grpSpPr>
          <a:xfrm>
            <a:off x="8015821" y="4684267"/>
            <a:ext cx="582429" cy="564091"/>
            <a:chOff x="5001295" y="3591841"/>
            <a:chExt cx="894009" cy="865860"/>
          </a:xfrm>
          <a:scene3d>
            <a:camera prst="orthographicFront"/>
            <a:lightRig rig="threePt" dir="t"/>
          </a:scene3d>
        </p:grpSpPr>
        <p:pic>
          <p:nvPicPr>
            <p:cNvPr id="192" name="Picture 7" descr="C:\Users\Woazim\AppData\Local\Microsoft\Windows\Temporary Internet Files\Content.IE5\H88V9SCT\MC900440108[1]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46"/>
            <a:stretch/>
          </p:blipFill>
          <p:spPr bwMode="auto">
            <a:xfrm>
              <a:off x="5001295" y="3591841"/>
              <a:ext cx="894009" cy="865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9" descr="http://resumbrae.com/ub/dms423_f06/17/unreal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9207" y="3664744"/>
              <a:ext cx="747712" cy="514349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3175" cap="sq">
              <a:solidFill>
                <a:srgbClr val="292929"/>
              </a:solidFill>
              <a:miter lim="800000"/>
            </a:ln>
            <a:effectLst/>
            <a:sp3d>
              <a:contourClr>
                <a:srgbClr val="C0C0C0"/>
              </a:contourClr>
            </a:sp3d>
            <a:extLst/>
          </p:spPr>
        </p:pic>
      </p:grpSp>
      <p:grpSp>
        <p:nvGrpSpPr>
          <p:cNvPr id="194" name="Groupe 193"/>
          <p:cNvGrpSpPr/>
          <p:nvPr/>
        </p:nvGrpSpPr>
        <p:grpSpPr>
          <a:xfrm rot="2321120">
            <a:off x="2990816" y="2713664"/>
            <a:ext cx="5548322" cy="558851"/>
            <a:chOff x="5733745" y="3308684"/>
            <a:chExt cx="5548322" cy="558851"/>
          </a:xfrm>
        </p:grpSpPr>
        <p:sp>
          <p:nvSpPr>
            <p:cNvPr id="195" name="Organigramme : Disque magnétique 194"/>
            <p:cNvSpPr/>
            <p:nvPr/>
          </p:nvSpPr>
          <p:spPr>
            <a:xfrm rot="16200000">
              <a:off x="10850433" y="3435901"/>
              <a:ext cx="558851" cy="304417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dirty="0">
                <a:latin typeface="Calibri" panose="020F0502020204030204" pitchFamily="34" charset="0"/>
              </a:endParaRPr>
            </a:p>
          </p:txBody>
        </p:sp>
        <p:sp>
          <p:nvSpPr>
            <p:cNvPr id="196" name="Rectangle 17"/>
            <p:cNvSpPr/>
            <p:nvPr/>
          </p:nvSpPr>
          <p:spPr>
            <a:xfrm rot="16200000">
              <a:off x="8191358" y="959381"/>
              <a:ext cx="457241" cy="5257454"/>
            </a:xfrm>
            <a:custGeom>
              <a:avLst/>
              <a:gdLst>
                <a:gd name="connsiteX0" fmla="*/ 0 w 685800"/>
                <a:gd name="connsiteY0" fmla="*/ 0 h 1295400"/>
                <a:gd name="connsiteX1" fmla="*/ 685800 w 685800"/>
                <a:gd name="connsiteY1" fmla="*/ 0 h 1295400"/>
                <a:gd name="connsiteX2" fmla="*/ 685800 w 685800"/>
                <a:gd name="connsiteY2" fmla="*/ 1295400 h 1295400"/>
                <a:gd name="connsiteX3" fmla="*/ 0 w 685800"/>
                <a:gd name="connsiteY3" fmla="*/ 1295400 h 1295400"/>
                <a:gd name="connsiteX4" fmla="*/ 0 w 685800"/>
                <a:gd name="connsiteY4" fmla="*/ 0 h 1295400"/>
                <a:gd name="connsiteX0" fmla="*/ 0 w 685800"/>
                <a:gd name="connsiteY0" fmla="*/ 0 h 1314302"/>
                <a:gd name="connsiteX1" fmla="*/ 685800 w 685800"/>
                <a:gd name="connsiteY1" fmla="*/ 0 h 1314302"/>
                <a:gd name="connsiteX2" fmla="*/ 685800 w 685800"/>
                <a:gd name="connsiteY2" fmla="*/ 1295400 h 1314302"/>
                <a:gd name="connsiteX3" fmla="*/ 0 w 685800"/>
                <a:gd name="connsiteY3" fmla="*/ 1295400 h 1314302"/>
                <a:gd name="connsiteX4" fmla="*/ 0 w 685800"/>
                <a:gd name="connsiteY4" fmla="*/ 0 h 1314302"/>
                <a:gd name="connsiteX0" fmla="*/ 0 w 685800"/>
                <a:gd name="connsiteY0" fmla="*/ 0 h 1330006"/>
                <a:gd name="connsiteX1" fmla="*/ 685800 w 685800"/>
                <a:gd name="connsiteY1" fmla="*/ 0 h 1330006"/>
                <a:gd name="connsiteX2" fmla="*/ 685800 w 685800"/>
                <a:gd name="connsiteY2" fmla="*/ 1295400 h 1330006"/>
                <a:gd name="connsiteX3" fmla="*/ 0 w 685800"/>
                <a:gd name="connsiteY3" fmla="*/ 1295400 h 1330006"/>
                <a:gd name="connsiteX4" fmla="*/ 0 w 685800"/>
                <a:gd name="connsiteY4" fmla="*/ 0 h 1330006"/>
                <a:gd name="connsiteX0" fmla="*/ 0 w 685800"/>
                <a:gd name="connsiteY0" fmla="*/ 0 h 1320341"/>
                <a:gd name="connsiteX1" fmla="*/ 685800 w 685800"/>
                <a:gd name="connsiteY1" fmla="*/ 0 h 1320341"/>
                <a:gd name="connsiteX2" fmla="*/ 685800 w 685800"/>
                <a:gd name="connsiteY2" fmla="*/ 1295400 h 1320341"/>
                <a:gd name="connsiteX3" fmla="*/ 0 w 685800"/>
                <a:gd name="connsiteY3" fmla="*/ 1295400 h 1320341"/>
                <a:gd name="connsiteX4" fmla="*/ 0 w 685800"/>
                <a:gd name="connsiteY4" fmla="*/ 0 h 1320341"/>
                <a:gd name="connsiteX0" fmla="*/ 0 w 685800"/>
                <a:gd name="connsiteY0" fmla="*/ 0 h 1304776"/>
                <a:gd name="connsiteX1" fmla="*/ 685800 w 685800"/>
                <a:gd name="connsiteY1" fmla="*/ 0 h 1304776"/>
                <a:gd name="connsiteX2" fmla="*/ 685800 w 685800"/>
                <a:gd name="connsiteY2" fmla="*/ 1295400 h 1304776"/>
                <a:gd name="connsiteX3" fmla="*/ 0 w 685800"/>
                <a:gd name="connsiteY3" fmla="*/ 1295400 h 1304776"/>
                <a:gd name="connsiteX4" fmla="*/ 0 w 685800"/>
                <a:gd name="connsiteY4" fmla="*/ 0 h 1304776"/>
                <a:gd name="connsiteX0" fmla="*/ 0 w 685800"/>
                <a:gd name="connsiteY0" fmla="*/ 0 h 1303469"/>
                <a:gd name="connsiteX1" fmla="*/ 685800 w 685800"/>
                <a:gd name="connsiteY1" fmla="*/ 0 h 1303469"/>
                <a:gd name="connsiteX2" fmla="*/ 685800 w 685800"/>
                <a:gd name="connsiteY2" fmla="*/ 1295400 h 1303469"/>
                <a:gd name="connsiteX3" fmla="*/ 0 w 685800"/>
                <a:gd name="connsiteY3" fmla="*/ 1295400 h 1303469"/>
                <a:gd name="connsiteX4" fmla="*/ 0 w 685800"/>
                <a:gd name="connsiteY4" fmla="*/ 0 h 1303469"/>
                <a:gd name="connsiteX0" fmla="*/ 0 w 685800"/>
                <a:gd name="connsiteY0" fmla="*/ 0 h 1302292"/>
                <a:gd name="connsiteX1" fmla="*/ 685800 w 685800"/>
                <a:gd name="connsiteY1" fmla="*/ 0 h 1302292"/>
                <a:gd name="connsiteX2" fmla="*/ 685800 w 685800"/>
                <a:gd name="connsiteY2" fmla="*/ 1295400 h 1302292"/>
                <a:gd name="connsiteX3" fmla="*/ 0 w 685800"/>
                <a:gd name="connsiteY3" fmla="*/ 1295400 h 1302292"/>
                <a:gd name="connsiteX4" fmla="*/ 0 w 685800"/>
                <a:gd name="connsiteY4" fmla="*/ 0 h 1302292"/>
                <a:gd name="connsiteX0" fmla="*/ 0 w 685800"/>
                <a:gd name="connsiteY0" fmla="*/ 0 h 1303060"/>
                <a:gd name="connsiteX1" fmla="*/ 685800 w 685800"/>
                <a:gd name="connsiteY1" fmla="*/ 0 h 1303060"/>
                <a:gd name="connsiteX2" fmla="*/ 685800 w 685800"/>
                <a:gd name="connsiteY2" fmla="*/ 1295400 h 1303060"/>
                <a:gd name="connsiteX3" fmla="*/ 0 w 685800"/>
                <a:gd name="connsiteY3" fmla="*/ 1295400 h 1303060"/>
                <a:gd name="connsiteX4" fmla="*/ 0 w 685800"/>
                <a:gd name="connsiteY4" fmla="*/ 0 h 1303060"/>
                <a:gd name="connsiteX0" fmla="*/ 0 w 685800"/>
                <a:gd name="connsiteY0" fmla="*/ 0 h 1302667"/>
                <a:gd name="connsiteX1" fmla="*/ 685800 w 685800"/>
                <a:gd name="connsiteY1" fmla="*/ 0 h 1302667"/>
                <a:gd name="connsiteX2" fmla="*/ 685800 w 685800"/>
                <a:gd name="connsiteY2" fmla="*/ 1295400 h 1302667"/>
                <a:gd name="connsiteX3" fmla="*/ 0 w 685800"/>
                <a:gd name="connsiteY3" fmla="*/ 1295400 h 1302667"/>
                <a:gd name="connsiteX4" fmla="*/ 0 w 685800"/>
                <a:gd name="connsiteY4" fmla="*/ 0 h 1302667"/>
                <a:gd name="connsiteX0" fmla="*/ 0 w 685800"/>
                <a:gd name="connsiteY0" fmla="*/ 0 h 1301936"/>
                <a:gd name="connsiteX1" fmla="*/ 685800 w 685800"/>
                <a:gd name="connsiteY1" fmla="*/ 0 h 1301936"/>
                <a:gd name="connsiteX2" fmla="*/ 685800 w 685800"/>
                <a:gd name="connsiteY2" fmla="*/ 1295400 h 1301936"/>
                <a:gd name="connsiteX3" fmla="*/ 0 w 685800"/>
                <a:gd name="connsiteY3" fmla="*/ 1295400 h 1301936"/>
                <a:gd name="connsiteX4" fmla="*/ 0 w 685800"/>
                <a:gd name="connsiteY4" fmla="*/ 0 h 1301936"/>
                <a:gd name="connsiteX0" fmla="*/ 0 w 685800"/>
                <a:gd name="connsiteY0" fmla="*/ 0 h 1300684"/>
                <a:gd name="connsiteX1" fmla="*/ 685800 w 685800"/>
                <a:gd name="connsiteY1" fmla="*/ 0 h 1300684"/>
                <a:gd name="connsiteX2" fmla="*/ 685800 w 685800"/>
                <a:gd name="connsiteY2" fmla="*/ 1295400 h 1300684"/>
                <a:gd name="connsiteX3" fmla="*/ 0 w 685800"/>
                <a:gd name="connsiteY3" fmla="*/ 1295400 h 1300684"/>
                <a:gd name="connsiteX4" fmla="*/ 0 w 685800"/>
                <a:gd name="connsiteY4" fmla="*/ 0 h 1300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1300684">
                  <a:moveTo>
                    <a:pt x="0" y="0"/>
                  </a:moveTo>
                  <a:lnTo>
                    <a:pt x="685800" y="0"/>
                  </a:lnTo>
                  <a:lnTo>
                    <a:pt x="685800" y="1295400"/>
                  </a:lnTo>
                  <a:cubicBezTo>
                    <a:pt x="439402" y="1304351"/>
                    <a:pt x="153603" y="1300248"/>
                    <a:pt x="0" y="1295400"/>
                  </a:cubicBez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197" name="Organigramme : Disque magnétique 196"/>
            <p:cNvSpPr/>
            <p:nvPr/>
          </p:nvSpPr>
          <p:spPr>
            <a:xfrm rot="16200000">
              <a:off x="5606529" y="3435901"/>
              <a:ext cx="558850" cy="304417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98" name="Flèche vers le haut 197"/>
          <p:cNvSpPr/>
          <p:nvPr/>
        </p:nvSpPr>
        <p:spPr>
          <a:xfrm rot="5400000">
            <a:off x="3463739" y="1140756"/>
            <a:ext cx="282386" cy="486335"/>
          </a:xfrm>
          <a:prstGeom prst="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199" name="ZoneTexte 198"/>
          <p:cNvSpPr txBox="1"/>
          <p:nvPr/>
        </p:nvSpPr>
        <p:spPr bwMode="auto">
          <a:xfrm>
            <a:off x="2398644" y="1153091"/>
            <a:ext cx="9631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sz="1200" dirty="0" smtClean="0">
                <a:latin typeface="Calibri" panose="020F0502020204030204" pitchFamily="34" charset="0"/>
                <a:cs typeface="Consolas" panose="020B0609020204030204" pitchFamily="49" charset="0"/>
              </a:rPr>
              <a:t>Données de </a:t>
            </a:r>
            <a:r>
              <a:rPr lang="fr-FR" sz="1200" dirty="0" err="1" smtClean="0">
                <a:latin typeface="Calibri" panose="020F0502020204030204" pitchFamily="34" charset="0"/>
                <a:cs typeface="Consolas" panose="020B0609020204030204" pitchFamily="49" charset="0"/>
              </a:rPr>
              <a:t>vertices</a:t>
            </a:r>
            <a:endParaRPr lang="fr-FR" sz="1200" dirty="0" smtClean="0"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200" name="Flèche à angle droit 199"/>
          <p:cNvSpPr/>
          <p:nvPr/>
        </p:nvSpPr>
        <p:spPr>
          <a:xfrm rot="5400000">
            <a:off x="4100595" y="1541823"/>
            <a:ext cx="388145" cy="44189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201" name="Flèche à angle droit 200"/>
          <p:cNvSpPr/>
          <p:nvPr/>
        </p:nvSpPr>
        <p:spPr>
          <a:xfrm rot="5400000">
            <a:off x="4751362" y="2055595"/>
            <a:ext cx="388145" cy="44189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202" name="Flèche à angle droit 201"/>
          <p:cNvSpPr/>
          <p:nvPr/>
        </p:nvSpPr>
        <p:spPr>
          <a:xfrm rot="5400000">
            <a:off x="5402129" y="2569367"/>
            <a:ext cx="388145" cy="44189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203" name="Flèche à angle droit 202"/>
          <p:cNvSpPr/>
          <p:nvPr/>
        </p:nvSpPr>
        <p:spPr>
          <a:xfrm rot="5400000">
            <a:off x="6052896" y="3083138"/>
            <a:ext cx="388145" cy="44189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204" name="Flèche à angle droit 203"/>
          <p:cNvSpPr/>
          <p:nvPr/>
        </p:nvSpPr>
        <p:spPr>
          <a:xfrm rot="5400000">
            <a:off x="6703663" y="3596910"/>
            <a:ext cx="388145" cy="44189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205" name="Flèche à angle droit 204"/>
          <p:cNvSpPr/>
          <p:nvPr/>
        </p:nvSpPr>
        <p:spPr>
          <a:xfrm rot="5400000">
            <a:off x="7354429" y="4110682"/>
            <a:ext cx="388145" cy="44189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grpSp>
        <p:nvGrpSpPr>
          <p:cNvPr id="206" name="Groupe 205"/>
          <p:cNvGrpSpPr/>
          <p:nvPr/>
        </p:nvGrpSpPr>
        <p:grpSpPr>
          <a:xfrm>
            <a:off x="3429000" y="1657350"/>
            <a:ext cx="838200" cy="762000"/>
            <a:chOff x="3361765" y="1733550"/>
            <a:chExt cx="838200" cy="762000"/>
          </a:xfrm>
        </p:grpSpPr>
        <p:sp>
          <p:nvSpPr>
            <p:cNvPr id="207" name="Rectangle à coins arrondis 206"/>
            <p:cNvSpPr/>
            <p:nvPr/>
          </p:nvSpPr>
          <p:spPr>
            <a:xfrm>
              <a:off x="3361765" y="1733550"/>
              <a:ext cx="838200" cy="7620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208" name="Ellipse 207"/>
            <p:cNvSpPr/>
            <p:nvPr/>
          </p:nvSpPr>
          <p:spPr>
            <a:xfrm>
              <a:off x="3590365" y="2190750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209" name="Ellipse 208"/>
            <p:cNvSpPr/>
            <p:nvPr/>
          </p:nvSpPr>
          <p:spPr>
            <a:xfrm>
              <a:off x="3821206" y="1885950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210" name="Ellipse 209"/>
            <p:cNvSpPr/>
            <p:nvPr/>
          </p:nvSpPr>
          <p:spPr>
            <a:xfrm>
              <a:off x="3897406" y="2126876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</p:grpSp>
      <p:grpSp>
        <p:nvGrpSpPr>
          <p:cNvPr id="211" name="Groupe 210"/>
          <p:cNvGrpSpPr/>
          <p:nvPr/>
        </p:nvGrpSpPr>
        <p:grpSpPr>
          <a:xfrm>
            <a:off x="4080286" y="2172820"/>
            <a:ext cx="838200" cy="762000"/>
            <a:chOff x="4049806" y="2266950"/>
            <a:chExt cx="838200" cy="762000"/>
          </a:xfrm>
        </p:grpSpPr>
        <p:sp>
          <p:nvSpPr>
            <p:cNvPr id="212" name="Rectangle à coins arrondis 211"/>
            <p:cNvSpPr/>
            <p:nvPr/>
          </p:nvSpPr>
          <p:spPr>
            <a:xfrm>
              <a:off x="4049806" y="2266950"/>
              <a:ext cx="838200" cy="7620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cxnSp>
          <p:nvCxnSpPr>
            <p:cNvPr id="213" name="Connecteur droit 212"/>
            <p:cNvCxnSpPr>
              <a:stCxn id="217" idx="0"/>
              <a:endCxn id="218" idx="0"/>
            </p:cNvCxnSpPr>
            <p:nvPr/>
          </p:nvCxnSpPr>
          <p:spPr>
            <a:xfrm>
              <a:off x="4547347" y="2419350"/>
              <a:ext cx="76200" cy="240926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4" name="Connecteur droit 213"/>
            <p:cNvCxnSpPr>
              <a:stCxn id="216" idx="6"/>
              <a:endCxn id="218" idx="2"/>
            </p:cNvCxnSpPr>
            <p:nvPr/>
          </p:nvCxnSpPr>
          <p:spPr>
            <a:xfrm flipV="1">
              <a:off x="4354606" y="2698376"/>
              <a:ext cx="230841" cy="63874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5" name="Connecteur droit 214"/>
            <p:cNvCxnSpPr>
              <a:stCxn id="216" idx="7"/>
              <a:endCxn id="217" idx="3"/>
            </p:cNvCxnSpPr>
            <p:nvPr/>
          </p:nvCxnSpPr>
          <p:spPr>
            <a:xfrm flipV="1">
              <a:off x="4343447" y="2484391"/>
              <a:ext cx="176959" cy="250918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16" name="Ellipse 215"/>
            <p:cNvSpPr/>
            <p:nvPr/>
          </p:nvSpPr>
          <p:spPr>
            <a:xfrm>
              <a:off x="4278406" y="2724150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217" name="Ellipse 216"/>
            <p:cNvSpPr/>
            <p:nvPr/>
          </p:nvSpPr>
          <p:spPr>
            <a:xfrm>
              <a:off x="4509247" y="2419350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218" name="Ellipse 217"/>
            <p:cNvSpPr/>
            <p:nvPr/>
          </p:nvSpPr>
          <p:spPr>
            <a:xfrm>
              <a:off x="4585447" y="2660276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</p:grpSp>
      <p:grpSp>
        <p:nvGrpSpPr>
          <p:cNvPr id="219" name="Groupe 218"/>
          <p:cNvGrpSpPr/>
          <p:nvPr/>
        </p:nvGrpSpPr>
        <p:grpSpPr>
          <a:xfrm>
            <a:off x="4731572" y="2688290"/>
            <a:ext cx="838200" cy="762000"/>
            <a:chOff x="4737847" y="2800350"/>
            <a:chExt cx="838200" cy="762000"/>
          </a:xfrm>
        </p:grpSpPr>
        <p:sp>
          <p:nvSpPr>
            <p:cNvPr id="220" name="Rectangle à coins arrondis 219"/>
            <p:cNvSpPr/>
            <p:nvPr/>
          </p:nvSpPr>
          <p:spPr>
            <a:xfrm>
              <a:off x="4737847" y="2800350"/>
              <a:ext cx="838200" cy="7620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cxnSp>
          <p:nvCxnSpPr>
            <p:cNvPr id="221" name="Connecteur droit 220"/>
            <p:cNvCxnSpPr>
              <a:stCxn id="225" idx="0"/>
              <a:endCxn id="227" idx="0"/>
            </p:cNvCxnSpPr>
            <p:nvPr/>
          </p:nvCxnSpPr>
          <p:spPr>
            <a:xfrm>
              <a:off x="5235388" y="2952750"/>
              <a:ext cx="76200" cy="24092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2" name="Connecteur droit 221"/>
            <p:cNvCxnSpPr>
              <a:stCxn id="224" idx="6"/>
              <a:endCxn id="227" idx="2"/>
            </p:cNvCxnSpPr>
            <p:nvPr/>
          </p:nvCxnSpPr>
          <p:spPr>
            <a:xfrm flipV="1">
              <a:off x="5042647" y="3231776"/>
              <a:ext cx="230841" cy="6387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3" name="Connecteur droit 222"/>
            <p:cNvCxnSpPr>
              <a:stCxn id="224" idx="7"/>
              <a:endCxn id="225" idx="3"/>
            </p:cNvCxnSpPr>
            <p:nvPr/>
          </p:nvCxnSpPr>
          <p:spPr>
            <a:xfrm flipV="1">
              <a:off x="5031488" y="3017791"/>
              <a:ext cx="176959" cy="2509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24" name="Ellipse 223"/>
            <p:cNvSpPr/>
            <p:nvPr/>
          </p:nvSpPr>
          <p:spPr>
            <a:xfrm>
              <a:off x="4966447" y="3257550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225" name="Ellipse 224"/>
            <p:cNvSpPr/>
            <p:nvPr/>
          </p:nvSpPr>
          <p:spPr>
            <a:xfrm>
              <a:off x="5197288" y="2952750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cxnSp>
          <p:nvCxnSpPr>
            <p:cNvPr id="226" name="Connecteur droit 225"/>
            <p:cNvCxnSpPr>
              <a:stCxn id="227" idx="1"/>
              <a:endCxn id="228" idx="2"/>
            </p:cNvCxnSpPr>
            <p:nvPr/>
          </p:nvCxnSpPr>
          <p:spPr>
            <a:xfrm flipH="1" flipV="1">
              <a:off x="5083267" y="3143250"/>
              <a:ext cx="201380" cy="61585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27" name="Ellipse 226"/>
            <p:cNvSpPr/>
            <p:nvPr/>
          </p:nvSpPr>
          <p:spPr>
            <a:xfrm>
              <a:off x="5273488" y="3193676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228" name="Ellipse 227"/>
            <p:cNvSpPr/>
            <p:nvPr/>
          </p:nvSpPr>
          <p:spPr>
            <a:xfrm>
              <a:off x="5083267" y="3105150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</p:grpSp>
      <p:grpSp>
        <p:nvGrpSpPr>
          <p:cNvPr id="229" name="Groupe 228"/>
          <p:cNvGrpSpPr/>
          <p:nvPr/>
        </p:nvGrpSpPr>
        <p:grpSpPr>
          <a:xfrm>
            <a:off x="5382858" y="3203760"/>
            <a:ext cx="838200" cy="762000"/>
            <a:chOff x="5440175" y="3346076"/>
            <a:chExt cx="838200" cy="762000"/>
          </a:xfrm>
        </p:grpSpPr>
        <p:sp>
          <p:nvSpPr>
            <p:cNvPr id="230" name="Rectangle à coins arrondis 229"/>
            <p:cNvSpPr/>
            <p:nvPr/>
          </p:nvSpPr>
          <p:spPr>
            <a:xfrm>
              <a:off x="5440175" y="3346076"/>
              <a:ext cx="838200" cy="7620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grpSp>
          <p:nvGrpSpPr>
            <p:cNvPr id="231" name="Groupe 230"/>
            <p:cNvGrpSpPr/>
            <p:nvPr/>
          </p:nvGrpSpPr>
          <p:grpSpPr>
            <a:xfrm>
              <a:off x="5814893" y="3498476"/>
              <a:ext cx="172082" cy="310963"/>
              <a:chOff x="5814893" y="3498476"/>
              <a:chExt cx="172082" cy="310963"/>
            </a:xfrm>
          </p:grpSpPr>
          <p:cxnSp>
            <p:nvCxnSpPr>
              <p:cNvPr id="240" name="Connecteur droit 239"/>
              <p:cNvCxnSpPr/>
              <p:nvPr/>
            </p:nvCxnSpPr>
            <p:spPr>
              <a:xfrm flipH="1" flipV="1">
                <a:off x="5814893" y="3696284"/>
                <a:ext cx="45502" cy="1131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1" name="Connecteur droit 240"/>
              <p:cNvCxnSpPr/>
              <p:nvPr/>
            </p:nvCxnSpPr>
            <p:spPr>
              <a:xfrm flipH="1">
                <a:off x="5860396" y="3739402"/>
                <a:ext cx="50379" cy="638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2" name="Connecteur droit 241"/>
              <p:cNvCxnSpPr>
                <a:stCxn id="236" idx="0"/>
              </p:cNvCxnSpPr>
              <p:nvPr/>
            </p:nvCxnSpPr>
            <p:spPr>
              <a:xfrm flipH="1">
                <a:off x="5910775" y="3498476"/>
                <a:ext cx="26941" cy="22129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3" name="Connecteur droit 242"/>
              <p:cNvCxnSpPr/>
              <p:nvPr/>
            </p:nvCxnSpPr>
            <p:spPr>
              <a:xfrm flipH="1">
                <a:off x="5924245" y="3650876"/>
                <a:ext cx="62730" cy="6889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4" name="Connecteur droit 243"/>
              <p:cNvCxnSpPr>
                <a:endCxn id="239" idx="6"/>
              </p:cNvCxnSpPr>
              <p:nvPr/>
            </p:nvCxnSpPr>
            <p:spPr>
              <a:xfrm flipH="1">
                <a:off x="5861795" y="3650876"/>
                <a:ext cx="62451" cy="3810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5" name="Connecteur droit 244"/>
              <p:cNvCxnSpPr/>
              <p:nvPr/>
            </p:nvCxnSpPr>
            <p:spPr>
              <a:xfrm>
                <a:off x="5924246" y="3650876"/>
                <a:ext cx="62729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232" name="Connecteur droit 231"/>
            <p:cNvCxnSpPr>
              <a:stCxn id="236" idx="0"/>
              <a:endCxn id="238" idx="0"/>
            </p:cNvCxnSpPr>
            <p:nvPr/>
          </p:nvCxnSpPr>
          <p:spPr>
            <a:xfrm>
              <a:off x="5937716" y="3498476"/>
              <a:ext cx="76200" cy="24092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3" name="Connecteur droit 232"/>
            <p:cNvCxnSpPr>
              <a:stCxn id="235" idx="6"/>
              <a:endCxn id="238" idx="2"/>
            </p:cNvCxnSpPr>
            <p:nvPr/>
          </p:nvCxnSpPr>
          <p:spPr>
            <a:xfrm flipV="1">
              <a:off x="5744975" y="3777502"/>
              <a:ext cx="230841" cy="6387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4" name="Connecteur droit 233"/>
            <p:cNvCxnSpPr>
              <a:stCxn id="235" idx="7"/>
              <a:endCxn id="236" idx="3"/>
            </p:cNvCxnSpPr>
            <p:nvPr/>
          </p:nvCxnSpPr>
          <p:spPr>
            <a:xfrm flipV="1">
              <a:off x="5733816" y="3563517"/>
              <a:ext cx="176959" cy="2509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35" name="Ellipse 234"/>
            <p:cNvSpPr/>
            <p:nvPr/>
          </p:nvSpPr>
          <p:spPr>
            <a:xfrm>
              <a:off x="5668775" y="3803276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236" name="Ellipse 235"/>
            <p:cNvSpPr/>
            <p:nvPr/>
          </p:nvSpPr>
          <p:spPr>
            <a:xfrm>
              <a:off x="5899616" y="3498476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cxnSp>
          <p:nvCxnSpPr>
            <p:cNvPr id="237" name="Connecteur droit 236"/>
            <p:cNvCxnSpPr>
              <a:stCxn id="238" idx="1"/>
              <a:endCxn id="239" idx="2"/>
            </p:cNvCxnSpPr>
            <p:nvPr/>
          </p:nvCxnSpPr>
          <p:spPr>
            <a:xfrm flipH="1" flipV="1">
              <a:off x="5785595" y="3688976"/>
              <a:ext cx="201380" cy="6158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38" name="Ellipse 237"/>
            <p:cNvSpPr/>
            <p:nvPr/>
          </p:nvSpPr>
          <p:spPr>
            <a:xfrm>
              <a:off x="5975816" y="3739402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239" name="Ellipse 238"/>
            <p:cNvSpPr/>
            <p:nvPr/>
          </p:nvSpPr>
          <p:spPr>
            <a:xfrm>
              <a:off x="5785595" y="3650876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</p:grpSp>
      <p:grpSp>
        <p:nvGrpSpPr>
          <p:cNvPr id="246" name="Groupe 245"/>
          <p:cNvGrpSpPr/>
          <p:nvPr/>
        </p:nvGrpSpPr>
        <p:grpSpPr>
          <a:xfrm>
            <a:off x="6034144" y="3719230"/>
            <a:ext cx="838200" cy="762000"/>
            <a:chOff x="6166316" y="3872168"/>
            <a:chExt cx="838200" cy="762000"/>
          </a:xfrm>
        </p:grpSpPr>
        <p:sp>
          <p:nvSpPr>
            <p:cNvPr id="247" name="Rectangle à coins arrondis 246"/>
            <p:cNvSpPr/>
            <p:nvPr/>
          </p:nvSpPr>
          <p:spPr>
            <a:xfrm>
              <a:off x="6166316" y="3872168"/>
              <a:ext cx="838200" cy="7620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grpSp>
          <p:nvGrpSpPr>
            <p:cNvPr id="248" name="Groupe 247"/>
            <p:cNvGrpSpPr/>
            <p:nvPr/>
          </p:nvGrpSpPr>
          <p:grpSpPr>
            <a:xfrm>
              <a:off x="6424269" y="4024567"/>
              <a:ext cx="363782" cy="365743"/>
              <a:chOff x="6424269" y="4024567"/>
              <a:chExt cx="363782" cy="365743"/>
            </a:xfrm>
          </p:grpSpPr>
          <p:sp>
            <p:nvSpPr>
              <p:cNvPr id="249" name="Rectangle 248"/>
              <p:cNvSpPr/>
              <p:nvPr/>
            </p:nvSpPr>
            <p:spPr>
              <a:xfrm>
                <a:off x="6650386" y="4024568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6604668" y="4024567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6650386" y="4070286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6604668" y="4070285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6604668" y="4116005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6558950" y="4116004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6696613" y="4116006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6650895" y="4116005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6604668" y="4161722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6558950" y="4161721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6696613" y="4161723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6650895" y="4161722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6604668" y="4207439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6558950" y="4207438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6696613" y="4207440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6650895" y="4207439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6515646" y="4207438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6604668" y="4253156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6558950" y="4253155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6696613" y="4253157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6650895" y="4253156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6515646" y="4253155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6742332" y="4253157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6559009" y="4298873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6513291" y="4298872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6650954" y="4298874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6605236" y="4298873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6469987" y="4298872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6696673" y="4298874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6513291" y="4344591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6467573" y="4344590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6424269" y="4344590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6469987" y="4253793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282" name="Forme libre 281"/>
          <p:cNvSpPr/>
          <p:nvPr/>
        </p:nvSpPr>
        <p:spPr>
          <a:xfrm>
            <a:off x="2405195" y="3194902"/>
            <a:ext cx="1224000" cy="457200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Optionnel</a:t>
            </a:r>
          </a:p>
        </p:txBody>
      </p:sp>
      <p:sp>
        <p:nvSpPr>
          <p:cNvPr id="283" name="Forme libre 282"/>
          <p:cNvSpPr/>
          <p:nvPr/>
        </p:nvSpPr>
        <p:spPr>
          <a:xfrm>
            <a:off x="2405195" y="3747458"/>
            <a:ext cx="1224000" cy="457200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Fixe</a:t>
            </a:r>
          </a:p>
        </p:txBody>
      </p:sp>
      <p:grpSp>
        <p:nvGrpSpPr>
          <p:cNvPr id="284" name="Groupe 283"/>
          <p:cNvGrpSpPr/>
          <p:nvPr/>
        </p:nvGrpSpPr>
        <p:grpSpPr>
          <a:xfrm>
            <a:off x="6685428" y="4234702"/>
            <a:ext cx="838200" cy="762000"/>
            <a:chOff x="6166316" y="3872168"/>
            <a:chExt cx="838200" cy="762000"/>
          </a:xfrm>
        </p:grpSpPr>
        <p:sp>
          <p:nvSpPr>
            <p:cNvPr id="285" name="Rectangle à coins arrondis 284"/>
            <p:cNvSpPr/>
            <p:nvPr/>
          </p:nvSpPr>
          <p:spPr>
            <a:xfrm>
              <a:off x="6166316" y="3872168"/>
              <a:ext cx="838200" cy="7620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grpSp>
          <p:nvGrpSpPr>
            <p:cNvPr id="286" name="Groupe 285"/>
            <p:cNvGrpSpPr/>
            <p:nvPr/>
          </p:nvGrpSpPr>
          <p:grpSpPr>
            <a:xfrm>
              <a:off x="6424269" y="4024567"/>
              <a:ext cx="363782" cy="365743"/>
              <a:chOff x="6424269" y="4024567"/>
              <a:chExt cx="363782" cy="365743"/>
            </a:xfrm>
          </p:grpSpPr>
          <p:sp>
            <p:nvSpPr>
              <p:cNvPr id="287" name="Rectangle 286"/>
              <p:cNvSpPr/>
              <p:nvPr/>
            </p:nvSpPr>
            <p:spPr>
              <a:xfrm>
                <a:off x="6650386" y="4024568"/>
                <a:ext cx="45719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6604668" y="4024567"/>
                <a:ext cx="45719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6650386" y="4070286"/>
                <a:ext cx="45719" cy="45719"/>
              </a:xfrm>
              <a:prstGeom prst="rect">
                <a:avLst/>
              </a:prstGeom>
              <a:solidFill>
                <a:srgbClr val="FF202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6604668" y="4070285"/>
                <a:ext cx="45719" cy="45719"/>
              </a:xfrm>
              <a:prstGeom prst="rect">
                <a:avLst/>
              </a:prstGeom>
              <a:solidFill>
                <a:srgbClr val="FF202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604668" y="4116005"/>
                <a:ext cx="45719" cy="45719"/>
              </a:xfrm>
              <a:prstGeom prst="rect">
                <a:avLst/>
              </a:prstGeom>
              <a:solidFill>
                <a:srgbClr val="FF404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6558950" y="4116004"/>
                <a:ext cx="45719" cy="45719"/>
              </a:xfrm>
              <a:prstGeom prst="rect">
                <a:avLst/>
              </a:prstGeom>
              <a:solidFill>
                <a:srgbClr val="FF404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6696613" y="4116006"/>
                <a:ext cx="45719" cy="45719"/>
              </a:xfrm>
              <a:prstGeom prst="rect">
                <a:avLst/>
              </a:prstGeom>
              <a:solidFill>
                <a:srgbClr val="FF404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6650895" y="4116005"/>
                <a:ext cx="45719" cy="45719"/>
              </a:xfrm>
              <a:prstGeom prst="rect">
                <a:avLst/>
              </a:prstGeom>
              <a:solidFill>
                <a:srgbClr val="FF404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6604668" y="4161722"/>
                <a:ext cx="45719" cy="45719"/>
              </a:xfrm>
              <a:prstGeom prst="rect">
                <a:avLst/>
              </a:prstGeom>
              <a:solidFill>
                <a:srgbClr val="FF606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6558950" y="4161721"/>
                <a:ext cx="45719" cy="45719"/>
              </a:xfrm>
              <a:prstGeom prst="rect">
                <a:avLst/>
              </a:prstGeom>
              <a:solidFill>
                <a:srgbClr val="FF606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6696613" y="4161723"/>
                <a:ext cx="45719" cy="45719"/>
              </a:xfrm>
              <a:prstGeom prst="rect">
                <a:avLst/>
              </a:prstGeom>
              <a:solidFill>
                <a:srgbClr val="FF606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6650895" y="4161722"/>
                <a:ext cx="45719" cy="45719"/>
              </a:xfrm>
              <a:prstGeom prst="rect">
                <a:avLst/>
              </a:prstGeom>
              <a:solidFill>
                <a:srgbClr val="FF606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6604668" y="4207439"/>
                <a:ext cx="45719" cy="45719"/>
              </a:xfrm>
              <a:prstGeom prst="rect">
                <a:avLst/>
              </a:prstGeom>
              <a:solidFill>
                <a:srgbClr val="FF808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6558950" y="4207438"/>
                <a:ext cx="45719" cy="45719"/>
              </a:xfrm>
              <a:prstGeom prst="rect">
                <a:avLst/>
              </a:prstGeom>
              <a:solidFill>
                <a:srgbClr val="FF808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6696613" y="4207440"/>
                <a:ext cx="45719" cy="45719"/>
              </a:xfrm>
              <a:prstGeom prst="rect">
                <a:avLst/>
              </a:prstGeom>
              <a:solidFill>
                <a:srgbClr val="FF808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6650895" y="4207439"/>
                <a:ext cx="45719" cy="45719"/>
              </a:xfrm>
              <a:prstGeom prst="rect">
                <a:avLst/>
              </a:prstGeom>
              <a:solidFill>
                <a:srgbClr val="FF808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6515646" y="4207438"/>
                <a:ext cx="45719" cy="45719"/>
              </a:xfrm>
              <a:prstGeom prst="rect">
                <a:avLst/>
              </a:prstGeom>
              <a:solidFill>
                <a:srgbClr val="FF808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6604668" y="4253156"/>
                <a:ext cx="45719" cy="45719"/>
              </a:xfrm>
              <a:prstGeom prst="rect">
                <a:avLst/>
              </a:prstGeom>
              <a:solidFill>
                <a:srgbClr val="FFA0A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6558950" y="4253155"/>
                <a:ext cx="45719" cy="45719"/>
              </a:xfrm>
              <a:prstGeom prst="rect">
                <a:avLst/>
              </a:prstGeom>
              <a:solidFill>
                <a:srgbClr val="FFA0A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6696613" y="4253157"/>
                <a:ext cx="45719" cy="45719"/>
              </a:xfrm>
              <a:prstGeom prst="rect">
                <a:avLst/>
              </a:prstGeom>
              <a:solidFill>
                <a:srgbClr val="FFA0A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6650895" y="4253156"/>
                <a:ext cx="45719" cy="45719"/>
              </a:xfrm>
              <a:prstGeom prst="rect">
                <a:avLst/>
              </a:prstGeom>
              <a:solidFill>
                <a:srgbClr val="FFA0A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6515646" y="4253155"/>
                <a:ext cx="45719" cy="45719"/>
              </a:xfrm>
              <a:prstGeom prst="rect">
                <a:avLst/>
              </a:prstGeom>
              <a:solidFill>
                <a:srgbClr val="FFA0A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6742332" y="4253157"/>
                <a:ext cx="45719" cy="45719"/>
              </a:xfrm>
              <a:prstGeom prst="rect">
                <a:avLst/>
              </a:prstGeom>
              <a:solidFill>
                <a:srgbClr val="FFA0A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6559009" y="4298873"/>
                <a:ext cx="45719" cy="45719"/>
              </a:xfrm>
              <a:prstGeom prst="rect">
                <a:avLst/>
              </a:prstGeom>
              <a:solidFill>
                <a:srgbClr val="FFC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6513291" y="4298872"/>
                <a:ext cx="45719" cy="45719"/>
              </a:xfrm>
              <a:prstGeom prst="rect">
                <a:avLst/>
              </a:prstGeom>
              <a:solidFill>
                <a:srgbClr val="FFC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6650954" y="4298874"/>
                <a:ext cx="45719" cy="45719"/>
              </a:xfrm>
              <a:prstGeom prst="rect">
                <a:avLst/>
              </a:prstGeom>
              <a:solidFill>
                <a:srgbClr val="FFC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6605236" y="4298873"/>
                <a:ext cx="45719" cy="45719"/>
              </a:xfrm>
              <a:prstGeom prst="rect">
                <a:avLst/>
              </a:prstGeom>
              <a:solidFill>
                <a:srgbClr val="FFC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6469987" y="4298872"/>
                <a:ext cx="45719" cy="45719"/>
              </a:xfrm>
              <a:prstGeom prst="rect">
                <a:avLst/>
              </a:prstGeom>
              <a:solidFill>
                <a:srgbClr val="FFC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6696673" y="4298874"/>
                <a:ext cx="45719" cy="45719"/>
              </a:xfrm>
              <a:prstGeom prst="rect">
                <a:avLst/>
              </a:prstGeom>
              <a:solidFill>
                <a:srgbClr val="FFC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6513291" y="4344591"/>
                <a:ext cx="45719" cy="45719"/>
              </a:xfrm>
              <a:prstGeom prst="rect">
                <a:avLst/>
              </a:prstGeom>
              <a:solidFill>
                <a:srgbClr val="FFE0E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6467573" y="4344590"/>
                <a:ext cx="45719" cy="45719"/>
              </a:xfrm>
              <a:prstGeom prst="rect">
                <a:avLst/>
              </a:prstGeom>
              <a:solidFill>
                <a:srgbClr val="FFE0E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6424269" y="4344590"/>
                <a:ext cx="45719" cy="45719"/>
              </a:xfrm>
              <a:prstGeom prst="rect">
                <a:avLst/>
              </a:prstGeom>
              <a:solidFill>
                <a:srgbClr val="FFE0E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6469987" y="4253793"/>
                <a:ext cx="45719" cy="45719"/>
              </a:xfrm>
              <a:prstGeom prst="rect">
                <a:avLst/>
              </a:prstGeom>
              <a:solidFill>
                <a:srgbClr val="FFA0A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20" name="Espace réservé du contenu 2"/>
          <p:cNvSpPr txBox="1">
            <a:spLocks/>
          </p:cNvSpPr>
          <p:nvPr/>
        </p:nvSpPr>
        <p:spPr bwMode="auto">
          <a:xfrm>
            <a:off x="2362200" y="4324350"/>
            <a:ext cx="3632499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1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lvl="1" indent="-285750" eaLnBrk="1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eaLnBrk="1" hangingPunct="1">
              <a:spcBef>
                <a:spcPct val="20000"/>
              </a:spcBef>
              <a:buSzPct val="60000"/>
              <a:buFontTx/>
              <a:buBlip>
                <a:blip r:embed="rId4"/>
              </a:buBlip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eaLnBrk="1" hangingPunct="1">
              <a:spcBef>
                <a:spcPct val="20000"/>
              </a:spcBef>
              <a:buSzPct val="65000"/>
              <a:buFontTx/>
              <a:buBlip>
                <a:blip r:embed="rId4"/>
              </a:buBlip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eaLnBrk="1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latin typeface="+mn-lt"/>
                <a:cs typeface="+mn-cs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latin typeface="+mn-lt"/>
                <a:cs typeface="+mn-cs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latin typeface="+mn-lt"/>
                <a:cs typeface="+mn-cs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latin typeface="+mn-lt"/>
                <a:cs typeface="+mn-cs"/>
              </a:defRPr>
            </a:lvl9pPr>
          </a:lstStyle>
          <a:p>
            <a:r>
              <a:rPr lang="fr-FR" sz="1800" dirty="0"/>
              <a:t>Il faut donc écrire le </a:t>
            </a:r>
            <a:r>
              <a:rPr lang="fr-FR" sz="1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vertex </a:t>
            </a:r>
            <a:r>
              <a:rPr lang="fr-FR" sz="1800" b="1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shader</a:t>
            </a:r>
            <a:r>
              <a:rPr lang="fr-FR" sz="1800" dirty="0"/>
              <a:t> et le </a:t>
            </a:r>
            <a:r>
              <a:rPr lang="fr-FR" sz="1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 </a:t>
            </a:r>
            <a:r>
              <a:rPr lang="fr-FR" sz="1800" b="1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shader</a:t>
            </a:r>
            <a:endParaRPr lang="fr-FR" sz="1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1" name="Rectangle à coins arrondis 320"/>
          <p:cNvSpPr/>
          <p:nvPr/>
        </p:nvSpPr>
        <p:spPr>
          <a:xfrm>
            <a:off x="5751254" y="1478878"/>
            <a:ext cx="3374816" cy="306467"/>
          </a:xfrm>
          <a:prstGeom prst="wedgeRoundRectCallout">
            <a:avLst>
              <a:gd name="adj1" fmla="val -53377"/>
              <a:gd name="adj2" fmla="val 48167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Création de primitives (Points, lignes ou triangles)</a:t>
            </a:r>
          </a:p>
        </p:txBody>
      </p:sp>
      <p:sp>
        <p:nvSpPr>
          <p:cNvPr id="322" name="Rectangle à coins arrondis 321"/>
          <p:cNvSpPr/>
          <p:nvPr/>
        </p:nvSpPr>
        <p:spPr>
          <a:xfrm>
            <a:off x="6498975" y="1888720"/>
            <a:ext cx="2218101" cy="306467"/>
          </a:xfrm>
          <a:prstGeom prst="wedgeRoundRectCallout">
            <a:avLst>
              <a:gd name="adj1" fmla="val -61688"/>
              <a:gd name="adj2" fmla="val 61329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Création de nouveaux </a:t>
            </a:r>
            <a:r>
              <a:rPr lang="fr-FR" sz="1200" dirty="0" err="1" smtClean="0">
                <a:latin typeface="Calibri" panose="020F0502020204030204" pitchFamily="34" charset="0"/>
              </a:rPr>
              <a:t>vertices</a:t>
            </a:r>
            <a:endParaRPr lang="fr-FR" sz="1200" dirty="0" smtClean="0">
              <a:latin typeface="Calibri" panose="020F0502020204030204" pitchFamily="34" charset="0"/>
            </a:endParaRPr>
          </a:p>
        </p:txBody>
      </p:sp>
      <p:sp>
        <p:nvSpPr>
          <p:cNvPr id="323" name="Rectangle à coins arrondis 322"/>
          <p:cNvSpPr/>
          <p:nvPr/>
        </p:nvSpPr>
        <p:spPr>
          <a:xfrm>
            <a:off x="6726666" y="2298562"/>
            <a:ext cx="2218101" cy="306467"/>
          </a:xfrm>
          <a:prstGeom prst="wedgeRoundRectCallout">
            <a:avLst>
              <a:gd name="adj1" fmla="val -59283"/>
              <a:gd name="adj2" fmla="val 58843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Subdivision des primitives</a:t>
            </a:r>
          </a:p>
        </p:txBody>
      </p:sp>
      <p:sp>
        <p:nvSpPr>
          <p:cNvPr id="324" name="Rectangle à coins arrondis 323"/>
          <p:cNvSpPr/>
          <p:nvPr/>
        </p:nvSpPr>
        <p:spPr>
          <a:xfrm>
            <a:off x="7523628" y="2708404"/>
            <a:ext cx="1566817" cy="306467"/>
          </a:xfrm>
          <a:prstGeom prst="wedgeRoundRectCallout">
            <a:avLst>
              <a:gd name="adj1" fmla="val -68099"/>
              <a:gd name="adj2" fmla="val 96139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« Pixellisation »</a:t>
            </a:r>
          </a:p>
        </p:txBody>
      </p:sp>
      <p:sp>
        <p:nvSpPr>
          <p:cNvPr id="325" name="Rectangle à coins arrondis 324"/>
          <p:cNvSpPr/>
          <p:nvPr/>
        </p:nvSpPr>
        <p:spPr>
          <a:xfrm>
            <a:off x="7663379" y="3118245"/>
            <a:ext cx="1427066" cy="510778"/>
          </a:xfrm>
          <a:prstGeom prst="wedgeRoundRectCallout">
            <a:avLst>
              <a:gd name="adj1" fmla="val -56260"/>
              <a:gd name="adj2" fmla="val 55918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Coloration, éclairage, textures</a:t>
            </a:r>
          </a:p>
        </p:txBody>
      </p:sp>
      <p:sp>
        <p:nvSpPr>
          <p:cNvPr id="326" name="Rectangle à coins arrondis 325"/>
          <p:cNvSpPr/>
          <p:nvPr/>
        </p:nvSpPr>
        <p:spPr>
          <a:xfrm>
            <a:off x="5370209" y="1069036"/>
            <a:ext cx="1957347" cy="306467"/>
          </a:xfrm>
          <a:prstGeom prst="wedgeRoundRectCallout">
            <a:avLst>
              <a:gd name="adj1" fmla="val -72064"/>
              <a:gd name="adj2" fmla="val 53139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Changements de repères</a:t>
            </a:r>
          </a:p>
        </p:txBody>
      </p:sp>
      <p:sp>
        <p:nvSpPr>
          <p:cNvPr id="327" name="Forme libre 326"/>
          <p:cNvSpPr/>
          <p:nvPr/>
        </p:nvSpPr>
        <p:spPr>
          <a:xfrm>
            <a:off x="3856567" y="1111556"/>
            <a:ext cx="1107665" cy="457364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FF6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Vertex </a:t>
            </a:r>
            <a:r>
              <a:rPr lang="fr-FR" sz="1200" kern="1200" dirty="0" err="1" smtClean="0">
                <a:solidFill>
                  <a:schemeClr val="bg1"/>
                </a:solidFill>
              </a:rPr>
              <a:t>shader</a:t>
            </a:r>
            <a:endParaRPr lang="fr-FR" sz="1200" kern="1200" dirty="0">
              <a:solidFill>
                <a:schemeClr val="bg1"/>
              </a:solidFill>
            </a:endParaRPr>
          </a:p>
        </p:txBody>
      </p:sp>
      <p:sp>
        <p:nvSpPr>
          <p:cNvPr id="328" name="Forme libre 327"/>
          <p:cNvSpPr/>
          <p:nvPr/>
        </p:nvSpPr>
        <p:spPr>
          <a:xfrm>
            <a:off x="4507333" y="1625328"/>
            <a:ext cx="1107665" cy="457364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Assemblage</a:t>
            </a:r>
            <a:endParaRPr lang="fr-FR" sz="1200" kern="1200" dirty="0">
              <a:solidFill>
                <a:schemeClr val="bg1"/>
              </a:solidFill>
            </a:endParaRPr>
          </a:p>
        </p:txBody>
      </p:sp>
      <p:sp>
        <p:nvSpPr>
          <p:cNvPr id="329" name="Forme libre 328"/>
          <p:cNvSpPr/>
          <p:nvPr/>
        </p:nvSpPr>
        <p:spPr>
          <a:xfrm>
            <a:off x="5158100" y="2139099"/>
            <a:ext cx="1107665" cy="457364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err="1" smtClean="0">
                <a:solidFill>
                  <a:schemeClr val="bg1"/>
                </a:solidFill>
              </a:rPr>
              <a:t>Geometry</a:t>
            </a:r>
            <a:r>
              <a:rPr lang="fr-FR" sz="1200" kern="1200" dirty="0" smtClean="0">
                <a:solidFill>
                  <a:schemeClr val="bg1"/>
                </a:solidFill>
              </a:rPr>
              <a:t> </a:t>
            </a:r>
            <a:r>
              <a:rPr lang="fr-FR" sz="1200" kern="1200" dirty="0" err="1" smtClean="0">
                <a:solidFill>
                  <a:schemeClr val="bg1"/>
                </a:solidFill>
              </a:rPr>
              <a:t>shader</a:t>
            </a:r>
            <a:endParaRPr lang="fr-FR" sz="1200" kern="1200" dirty="0">
              <a:solidFill>
                <a:schemeClr val="bg1"/>
              </a:solidFill>
            </a:endParaRPr>
          </a:p>
        </p:txBody>
      </p:sp>
      <p:sp>
        <p:nvSpPr>
          <p:cNvPr id="330" name="Forme libre 329"/>
          <p:cNvSpPr/>
          <p:nvPr/>
        </p:nvSpPr>
        <p:spPr>
          <a:xfrm>
            <a:off x="5808867" y="2652871"/>
            <a:ext cx="1107665" cy="457364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err="1" smtClean="0">
                <a:solidFill>
                  <a:schemeClr val="bg1"/>
                </a:solidFill>
              </a:rPr>
              <a:t>Tesselation</a:t>
            </a:r>
            <a:r>
              <a:rPr lang="fr-FR" sz="1200" kern="1200" dirty="0" smtClean="0">
                <a:solidFill>
                  <a:schemeClr val="bg1"/>
                </a:solidFill>
              </a:rPr>
              <a:t> </a:t>
            </a:r>
            <a:r>
              <a:rPr lang="fr-FR" sz="1200" kern="1200" dirty="0" err="1" smtClean="0">
                <a:solidFill>
                  <a:schemeClr val="bg1"/>
                </a:solidFill>
              </a:rPr>
              <a:t>shader</a:t>
            </a:r>
            <a:r>
              <a:rPr lang="fr-FR" sz="1200" kern="1200" dirty="0" smtClean="0">
                <a:solidFill>
                  <a:schemeClr val="bg1"/>
                </a:solidFill>
              </a:rPr>
              <a:t>(s)</a:t>
            </a:r>
            <a:endParaRPr lang="fr-FR" sz="1200" kern="1200" dirty="0">
              <a:solidFill>
                <a:schemeClr val="bg1"/>
              </a:solidFill>
            </a:endParaRPr>
          </a:p>
        </p:txBody>
      </p:sp>
      <p:sp>
        <p:nvSpPr>
          <p:cNvPr id="331" name="Forme libre 330"/>
          <p:cNvSpPr/>
          <p:nvPr/>
        </p:nvSpPr>
        <p:spPr>
          <a:xfrm>
            <a:off x="6459634" y="3166643"/>
            <a:ext cx="1107665" cy="457364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Rastérisation</a:t>
            </a:r>
            <a:endParaRPr lang="fr-FR" sz="1200" kern="1200" dirty="0">
              <a:solidFill>
                <a:schemeClr val="bg1"/>
              </a:solidFill>
            </a:endParaRPr>
          </a:p>
        </p:txBody>
      </p:sp>
      <p:sp>
        <p:nvSpPr>
          <p:cNvPr id="332" name="Forme libre 331"/>
          <p:cNvSpPr/>
          <p:nvPr/>
        </p:nvSpPr>
        <p:spPr>
          <a:xfrm>
            <a:off x="7110401" y="3680415"/>
            <a:ext cx="1107665" cy="457364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FF6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Fragment </a:t>
            </a:r>
            <a:r>
              <a:rPr lang="fr-FR" sz="1200" kern="1200" dirty="0" err="1" smtClean="0">
                <a:solidFill>
                  <a:schemeClr val="bg1"/>
                </a:solidFill>
              </a:rPr>
              <a:t>shader</a:t>
            </a:r>
            <a:endParaRPr lang="fr-FR" sz="1200" kern="1200" dirty="0">
              <a:solidFill>
                <a:schemeClr val="bg1"/>
              </a:solidFill>
            </a:endParaRPr>
          </a:p>
        </p:txBody>
      </p:sp>
      <p:sp>
        <p:nvSpPr>
          <p:cNvPr id="333" name="Forme libre 332"/>
          <p:cNvSpPr/>
          <p:nvPr/>
        </p:nvSpPr>
        <p:spPr>
          <a:xfrm>
            <a:off x="7761167" y="4194186"/>
            <a:ext cx="1107665" cy="457364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Tests et fusion</a:t>
            </a:r>
            <a:endParaRPr lang="fr-FR" sz="12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9368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17 -0.11852 L -3.33333E-6 3.7037E-6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99 -0.12993 L -3.88889E-6 -4.93827E-6 " pathEditMode="relative" rAng="0" ptsTypes="AA">
                                      <p:cBhvr>
                                        <p:cTn id="39" dur="2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63 -0.12623 L 1.94444E-6 -4.93827E-6 " pathEditMode="relative" rAng="0" ptsTypes="AA">
                                      <p:cBhvr>
                                        <p:cTn id="63" dur="2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0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7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12 -0.12284 L 1.38889E-6 -3.58025E-6 " pathEditMode="relative" rAng="0" ptsTypes="AA">
                                      <p:cBhvr>
                                        <p:cTn id="87" dur="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61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5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7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5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6 -0.11944 L 8.33333E-7 -2.22222E-6 " pathEditMode="relative" rAng="0" ptsTypes="AA">
                                      <p:cBhvr>
                                        <p:cTn id="107" dur="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9" y="59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5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7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5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00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42 -0.13086 L 2.77778E-7 -8.64198E-7 " pathEditMode="relative" rAng="0" ptsTypes="AA">
                                      <p:cBhvr>
                                        <p:cTn id="127" dur="2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6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2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2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7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5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000"/>
                            </p:stCondLst>
                            <p:childTnLst>
                              <p:par>
                                <p:cTn id="1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 -0.0679 L -3.33333E-6 -2.09877E-6 " pathEditMode="relative" rAng="0" ptsTypes="AA">
                                      <p:cBhvr>
                                        <p:cTn id="147" dur="2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3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282" grpId="0" animBg="1"/>
      <p:bldP spid="283" grpId="0" animBg="1"/>
      <p:bldP spid="320" grpId="0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 ce pipeline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Ce pipeline est personnalisable sur le vertex et le fragment </a:t>
            </a:r>
            <a:r>
              <a:rPr lang="fr-FR" dirty="0" err="1" smtClean="0"/>
              <a:t>shader</a:t>
            </a:r>
            <a:r>
              <a:rPr lang="fr-FR" dirty="0" smtClean="0"/>
              <a:t>. Cela impose :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/>
              <a:t>De spécifier les entrées du vertex </a:t>
            </a:r>
            <a:r>
              <a:rPr lang="fr-FR" dirty="0" err="1" smtClean="0"/>
              <a:t>shader</a:t>
            </a:r>
            <a:endParaRPr lang="fr-FR" dirty="0" smtClean="0"/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/>
              <a:t>D’implémenter le vertex </a:t>
            </a:r>
            <a:r>
              <a:rPr lang="fr-FR" dirty="0" err="1" smtClean="0"/>
              <a:t>shader</a:t>
            </a:r>
            <a:r>
              <a:rPr lang="fr-FR" dirty="0" smtClean="0"/>
              <a:t> en conséquence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dirty="0" smtClean="0"/>
              <a:t>D’implémenter le fragment </a:t>
            </a:r>
            <a:r>
              <a:rPr lang="fr-FR" dirty="0" err="1" smtClean="0"/>
              <a:t>shader</a:t>
            </a:r>
            <a:endParaRPr lang="fr-FR" dirty="0" smtClean="0"/>
          </a:p>
          <a:p>
            <a:pPr marL="914400" lvl="1" indent="-457200">
              <a:buFont typeface="+mj-lt"/>
              <a:buAutoNum type="arabicPeriod"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44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Ma première fenêtre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OpenGL moderne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Mon premier triangle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Spécification des formats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vertex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fragment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39782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 – Spécifier le format des </a:t>
            </a:r>
            <a:r>
              <a:rPr lang="fr-FR" dirty="0" err="1"/>
              <a:t>vertices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Le vertex </a:t>
            </a:r>
            <a:r>
              <a:rPr lang="fr-FR" dirty="0" err="1" smtClean="0"/>
              <a:t>shader</a:t>
            </a:r>
            <a:r>
              <a:rPr lang="fr-FR" dirty="0" smtClean="0"/>
              <a:t> traite les </a:t>
            </a:r>
            <a:r>
              <a:rPr lang="fr-FR" dirty="0" err="1" smtClean="0"/>
              <a:t>vertices</a:t>
            </a:r>
            <a:r>
              <a:rPr lang="fr-FR" dirty="0" smtClean="0"/>
              <a:t> :</a:t>
            </a:r>
          </a:p>
          <a:p>
            <a:pPr lvl="1"/>
            <a:r>
              <a:rPr lang="fr-FR" dirty="0" smtClean="0"/>
              <a:t>Entrées : les données de </a:t>
            </a:r>
            <a:r>
              <a:rPr lang="fr-FR" dirty="0" err="1" smtClean="0"/>
              <a:t>vertices</a:t>
            </a:r>
            <a:r>
              <a:rPr lang="fr-FR" dirty="0" smtClean="0"/>
              <a:t> (à spécifier)</a:t>
            </a:r>
          </a:p>
          <a:p>
            <a:pPr lvl="2"/>
            <a:r>
              <a:rPr lang="fr-FR" dirty="0" smtClean="0"/>
              <a:t>Typiquement :</a:t>
            </a:r>
          </a:p>
          <a:p>
            <a:pPr lvl="3"/>
            <a:r>
              <a:rPr lang="fr-FR" dirty="0" smtClean="0"/>
              <a:t>Position</a:t>
            </a:r>
          </a:p>
          <a:p>
            <a:pPr lvl="3"/>
            <a:r>
              <a:rPr lang="fr-FR" dirty="0" smtClean="0"/>
              <a:t>Couleur</a:t>
            </a:r>
          </a:p>
          <a:p>
            <a:pPr lvl="1"/>
            <a:r>
              <a:rPr lang="fr-FR" dirty="0" smtClean="0"/>
              <a:t>Sorties :</a:t>
            </a:r>
          </a:p>
          <a:p>
            <a:pPr lvl="2"/>
            <a:r>
              <a:rPr lang="fr-FR" dirty="0" smtClean="0"/>
              <a:t>Typiquement :</a:t>
            </a:r>
          </a:p>
          <a:p>
            <a:pPr lvl="3"/>
            <a:r>
              <a:rPr lang="fr-FR" dirty="0" smtClean="0"/>
              <a:t>Position</a:t>
            </a:r>
          </a:p>
          <a:p>
            <a:pPr lvl="3"/>
            <a:r>
              <a:rPr lang="fr-FR" dirty="0" smtClean="0"/>
              <a:t>Couleur</a:t>
            </a:r>
          </a:p>
          <a:p>
            <a:r>
              <a:rPr lang="fr-FR" dirty="0" smtClean="0"/>
              <a:t>A quoi ca sert alors ?</a:t>
            </a:r>
          </a:p>
          <a:p>
            <a:pPr lvl="1"/>
            <a:r>
              <a:rPr lang="fr-FR" dirty="0" smtClean="0"/>
              <a:t>Par exemple, il est possible de modifier la position ou la couleur en fonction d’autres données entrées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45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 lnSpcReduction="20000"/>
          </a:bodyPr>
          <a:lstStyle/>
          <a:p>
            <a:pPr lvl="0"/>
            <a:r>
              <a:rPr lang="fr-FR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dirty="0">
                <a:solidFill>
                  <a:srgbClr val="2F4E6C"/>
                </a:solidFill>
              </a:rPr>
              <a:t>Ma première fenêtre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 dirty="0">
                <a:solidFill>
                  <a:srgbClr val="2F4E6C"/>
                </a:solidFill>
              </a:rPr>
              <a:t>OpenGL moderne</a:t>
            </a:r>
          </a:p>
          <a:p>
            <a:pPr lvl="0"/>
            <a:r>
              <a:rPr lang="fr-FR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Mon premier triangle</a:t>
            </a:r>
          </a:p>
          <a:p>
            <a:pPr lvl="1"/>
            <a:r>
              <a:rPr lang="fr-FR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Spécification des formats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vertex </a:t>
            </a:r>
            <a:r>
              <a:rPr lang="fr-FR" dirty="0" err="1">
                <a:solidFill>
                  <a:srgbClr val="79D2FF"/>
                </a:solidFill>
              </a:rPr>
              <a:t>shader</a:t>
            </a:r>
            <a:endParaRPr lang="fr-FR" dirty="0">
              <a:solidFill>
                <a:srgbClr val="79D2FF"/>
              </a:solidFill>
            </a:endParaRPr>
          </a:p>
          <a:p>
            <a:pPr lvl="1"/>
            <a:r>
              <a:rPr lang="fr-FR" dirty="0">
                <a:solidFill>
                  <a:srgbClr val="79D2FF"/>
                </a:solidFill>
              </a:rPr>
              <a:t>Le fragment </a:t>
            </a:r>
            <a:r>
              <a:rPr lang="fr-FR" dirty="0" err="1">
                <a:solidFill>
                  <a:srgbClr val="79D2FF"/>
                </a:solidFill>
              </a:rPr>
              <a:t>shader</a:t>
            </a:r>
            <a:endParaRPr lang="fr-FR" dirty="0">
              <a:solidFill>
                <a:srgbClr val="79D2FF"/>
              </a:solidFill>
            </a:endParaRPr>
          </a:p>
          <a:p>
            <a:pPr lvl="1"/>
            <a:r>
              <a:rPr lang="fr-FR" dirty="0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 dirty="0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 dirty="0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1"/>
            <a:endParaRPr lang="fr-FR" dirty="0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46503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Définition de l’objectif d’affichage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Système de coordonnées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lvl="1"/>
            <a:r>
              <a:rPr lang="fr-FR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Coordonnées normalisées</a:t>
            </a:r>
            <a:endParaRPr lang="fr-FR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46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fr-FR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>
                <a:solidFill>
                  <a:srgbClr val="2F4E6C"/>
                </a:solidFill>
              </a:rPr>
              <a:t>Ma première fenêtre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>
                <a:solidFill>
                  <a:srgbClr val="2F4E6C"/>
                </a:solidFill>
              </a:rPr>
              <a:t>OpenGL moderne</a:t>
            </a:r>
          </a:p>
          <a:p>
            <a:pPr lvl="0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Mon premier triangle</a:t>
            </a:r>
          </a:p>
          <a:p>
            <a:pPr lvl="1"/>
            <a:r>
              <a:rPr lang="fr-FR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Spécification des formats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vertex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fragment shader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1"/>
            <a:endParaRPr lang="fr-FR">
              <a:solidFill>
                <a:srgbClr val="79D2FF"/>
              </a:solidFill>
            </a:endParaRPr>
          </a:p>
          <a:p>
            <a:pPr lvl="0"/>
            <a:endParaRPr lang="fr-FR" dirty="0">
              <a:solidFill>
                <a:srgbClr val="79D2FF"/>
              </a:solidFill>
            </a:endParaRPr>
          </a:p>
        </p:txBody>
      </p:sp>
      <p:grpSp>
        <p:nvGrpSpPr>
          <p:cNvPr id="14" name="Groupe 13"/>
          <p:cNvGrpSpPr/>
          <p:nvPr/>
        </p:nvGrpSpPr>
        <p:grpSpPr>
          <a:xfrm>
            <a:off x="3886200" y="1657350"/>
            <a:ext cx="2867025" cy="2409825"/>
            <a:chOff x="3886200" y="1657350"/>
            <a:chExt cx="2867025" cy="24098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657350"/>
              <a:ext cx="2867025" cy="2409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Connecteur droit avec flèche 9"/>
            <p:cNvCxnSpPr/>
            <p:nvPr/>
          </p:nvCxnSpPr>
          <p:spPr>
            <a:xfrm>
              <a:off x="3962400" y="2961715"/>
              <a:ext cx="2700618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/>
            <p:cNvCxnSpPr/>
            <p:nvPr/>
          </p:nvCxnSpPr>
          <p:spPr>
            <a:xfrm flipV="1">
              <a:off x="5312709" y="1943101"/>
              <a:ext cx="0" cy="203722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 bwMode="auto">
            <a:xfrm>
              <a:off x="5312706" y="2961715"/>
              <a:ext cx="4764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 smtClean="0">
                  <a:latin typeface="Calibri" panose="020F0502020204030204" pitchFamily="34" charset="0"/>
                  <a:cs typeface="Consolas" panose="020B0609020204030204" pitchFamily="49" charset="0"/>
                </a:rPr>
                <a:t>0,0</a:t>
              </a:r>
            </a:p>
          </p:txBody>
        </p:sp>
        <p:sp>
          <p:nvSpPr>
            <p:cNvPr id="15" name="ZoneTexte 14"/>
            <p:cNvSpPr txBox="1"/>
            <p:nvPr/>
          </p:nvSpPr>
          <p:spPr bwMode="auto">
            <a:xfrm>
              <a:off x="3977571" y="2592383"/>
              <a:ext cx="54694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  <a:latin typeface="Calibri" panose="020F0502020204030204" pitchFamily="34" charset="0"/>
                  <a:cs typeface="Consolas" panose="020B0609020204030204" pitchFamily="49" charset="0"/>
                </a:rPr>
                <a:t>-1,0</a:t>
              </a:r>
            </a:p>
          </p:txBody>
        </p:sp>
        <p:sp>
          <p:nvSpPr>
            <p:cNvPr id="16" name="ZoneTexte 15"/>
            <p:cNvSpPr txBox="1"/>
            <p:nvPr/>
          </p:nvSpPr>
          <p:spPr bwMode="auto">
            <a:xfrm>
              <a:off x="6186606" y="2592383"/>
              <a:ext cx="4764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fr-FR" dirty="0" smtClean="0">
                  <a:solidFill>
                    <a:schemeClr val="bg1"/>
                  </a:solidFill>
                  <a:latin typeface="Calibri" panose="020F0502020204030204" pitchFamily="34" charset="0"/>
                  <a:cs typeface="Consolas" panose="020B0609020204030204" pitchFamily="49" charset="0"/>
                </a:rPr>
                <a:t>1,0</a:t>
              </a:r>
            </a:p>
          </p:txBody>
        </p:sp>
        <p:sp>
          <p:nvSpPr>
            <p:cNvPr id="17" name="ZoneTexte 16"/>
            <p:cNvSpPr txBox="1"/>
            <p:nvPr/>
          </p:nvSpPr>
          <p:spPr bwMode="auto">
            <a:xfrm>
              <a:off x="5312709" y="1943101"/>
              <a:ext cx="47641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  <a:latin typeface="Calibri" panose="020F0502020204030204" pitchFamily="34" charset="0"/>
                  <a:cs typeface="Consolas" panose="020B0609020204030204" pitchFamily="49" charset="0"/>
                </a:rPr>
                <a:t>0,1</a:t>
              </a:r>
            </a:p>
          </p:txBody>
        </p:sp>
        <p:sp>
          <p:nvSpPr>
            <p:cNvPr id="18" name="ZoneTexte 17"/>
            <p:cNvSpPr txBox="1"/>
            <p:nvPr/>
          </p:nvSpPr>
          <p:spPr bwMode="auto">
            <a:xfrm>
              <a:off x="5316512" y="3610997"/>
              <a:ext cx="54694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  <a:latin typeface="Calibri" panose="020F0502020204030204" pitchFamily="34" charset="0"/>
                  <a:cs typeface="Consolas" panose="020B0609020204030204" pitchFamily="49" charset="0"/>
                </a:rPr>
                <a:t>0,-1</a:t>
              </a:r>
            </a:p>
          </p:txBody>
        </p:sp>
      </p:grpSp>
      <p:sp>
        <p:nvSpPr>
          <p:cNvPr id="19" name="Triangle isocèle 18"/>
          <p:cNvSpPr/>
          <p:nvPr/>
        </p:nvSpPr>
        <p:spPr>
          <a:xfrm>
            <a:off x="4637552" y="2452408"/>
            <a:ext cx="1350309" cy="1018614"/>
          </a:xfrm>
          <a:prstGeom prst="triangle">
            <a:avLst/>
          </a:prstGeom>
          <a:noFill/>
          <a:ln w="19050">
            <a:solidFill>
              <a:srgbClr val="C00000"/>
            </a:solidFill>
          </a:ln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noAutofit/>
          </a:bodyPr>
          <a:lstStyle/>
          <a:p>
            <a:pPr algn="ctr"/>
            <a:endParaRPr lang="fr-FR" sz="1200" dirty="0" smtClean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ZoneTexte 32"/>
          <p:cNvSpPr txBox="1"/>
          <p:nvPr/>
        </p:nvSpPr>
        <p:spPr bwMode="auto">
          <a:xfrm>
            <a:off x="5312706" y="2267742"/>
            <a:ext cx="6511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0,0.5</a:t>
            </a:r>
          </a:p>
        </p:txBody>
      </p:sp>
      <p:sp>
        <p:nvSpPr>
          <p:cNvPr id="34" name="ZoneTexte 33"/>
          <p:cNvSpPr txBox="1"/>
          <p:nvPr/>
        </p:nvSpPr>
        <p:spPr bwMode="auto">
          <a:xfrm>
            <a:off x="5771621" y="3399766"/>
            <a:ext cx="8963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fr-FR" dirty="0" smtClean="0">
                <a:solidFill>
                  <a:srgbClr val="C0000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0.5,-0.5</a:t>
            </a:r>
          </a:p>
        </p:txBody>
      </p:sp>
      <p:sp>
        <p:nvSpPr>
          <p:cNvPr id="35" name="ZoneTexte 34"/>
          <p:cNvSpPr txBox="1"/>
          <p:nvPr/>
        </p:nvSpPr>
        <p:spPr bwMode="auto">
          <a:xfrm>
            <a:off x="3904388" y="3417352"/>
            <a:ext cx="9669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dirty="0" smtClean="0">
                <a:solidFill>
                  <a:srgbClr val="C00000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-0.5,-0.5</a:t>
            </a:r>
          </a:p>
        </p:txBody>
      </p:sp>
      <p:sp>
        <p:nvSpPr>
          <p:cNvPr id="32" name="Rectangle à coins arrondis 31"/>
          <p:cNvSpPr/>
          <p:nvPr/>
        </p:nvSpPr>
        <p:spPr>
          <a:xfrm>
            <a:off x="6884260" y="2448221"/>
            <a:ext cx="1895594" cy="1026987"/>
          </a:xfrm>
          <a:prstGeom prst="roundRect">
            <a:avLst>
              <a:gd name="adj" fmla="val 5319"/>
            </a:avLst>
          </a:prstGeom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GLfloat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vertices[] = 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-0.5f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-0.5f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0.5f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-0.5f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0.0f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0.5f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86683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Spécification des entrées du vertex shader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fr-FR" sz="1600" dirty="0" smtClean="0"/>
              <a:t>Spécifications :</a:t>
            </a:r>
          </a:p>
          <a:p>
            <a:pPr lvl="1">
              <a:lnSpc>
                <a:spcPct val="120000"/>
              </a:lnSpc>
            </a:pPr>
            <a:r>
              <a:rPr lang="fr-FR" sz="1400" dirty="0" smtClean="0"/>
              <a:t>3 </a:t>
            </a:r>
            <a:r>
              <a:rPr lang="fr-FR" sz="1400" dirty="0" err="1" smtClean="0"/>
              <a:t>vertices</a:t>
            </a:r>
            <a:endParaRPr lang="fr-FR" sz="1400" dirty="0" smtClean="0"/>
          </a:p>
          <a:p>
            <a:pPr lvl="1">
              <a:lnSpc>
                <a:spcPct val="120000"/>
              </a:lnSpc>
            </a:pPr>
            <a:r>
              <a:rPr lang="fr-FR" sz="1400" dirty="0" smtClean="0"/>
              <a:t>2 coordonnées (X,Y) par vertex</a:t>
            </a:r>
          </a:p>
          <a:p>
            <a:pPr lvl="1">
              <a:lnSpc>
                <a:spcPct val="120000"/>
              </a:lnSpc>
            </a:pPr>
            <a:r>
              <a:rPr lang="fr-FR" sz="1400" dirty="0" smtClean="0"/>
              <a:t>Ce sont des </a:t>
            </a:r>
            <a:r>
              <a:rPr lang="fr-FR" sz="1400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GLfloat</a:t>
            </a:r>
            <a:r>
              <a:rPr lang="fr-FR" sz="1400" dirty="0" smtClean="0"/>
              <a:t> </a:t>
            </a:r>
          </a:p>
          <a:p>
            <a:pPr lvl="1">
              <a:lnSpc>
                <a:spcPct val="120000"/>
              </a:lnSpc>
            </a:pPr>
            <a:r>
              <a:rPr lang="fr-FR" sz="1400" dirty="0" smtClean="0"/>
              <a:t>Elles se succèdent directement (pas d’espace mémoire entre deux </a:t>
            </a:r>
            <a:r>
              <a:rPr lang="fr-FR" sz="1400" dirty="0" err="1" smtClean="0"/>
              <a:t>vertices</a:t>
            </a:r>
            <a:r>
              <a:rPr lang="fr-FR" sz="1400" dirty="0" smtClean="0"/>
              <a:t>)</a:t>
            </a:r>
          </a:p>
          <a:p>
            <a:pPr>
              <a:lnSpc>
                <a:spcPct val="120000"/>
              </a:lnSpc>
            </a:pPr>
            <a:r>
              <a:rPr lang="fr-FR" sz="1600" dirty="0" smtClean="0"/>
              <a:t>Ces spécifications sont données à OpenGL par le biais d’un </a:t>
            </a:r>
            <a:r>
              <a:rPr lang="fr-FR" sz="16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Vertex </a:t>
            </a:r>
            <a:r>
              <a:rPr lang="fr-FR" sz="1600" b="1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</a:t>
            </a:r>
            <a:r>
              <a:rPr lang="fr-FR" sz="16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Object</a:t>
            </a:r>
            <a:r>
              <a:rPr lang="fr-FR" sz="1600" dirty="0" smtClean="0"/>
              <a:t> (</a:t>
            </a:r>
            <a:r>
              <a:rPr lang="fr-FR" sz="16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VAO</a:t>
            </a:r>
            <a:r>
              <a:rPr lang="fr-FR" sz="1600" dirty="0" smtClean="0"/>
              <a:t>) encapsulant un </a:t>
            </a:r>
            <a:r>
              <a:rPr lang="fr-FR" sz="16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Vertex Buffer Object </a:t>
            </a:r>
            <a:r>
              <a:rPr lang="fr-FR" sz="1600" dirty="0" smtClean="0"/>
              <a:t>(</a:t>
            </a:r>
            <a:r>
              <a:rPr lang="fr-FR" sz="16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VBO</a:t>
            </a:r>
            <a:r>
              <a:rPr lang="fr-FR" sz="1600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fr-FR" sz="1400" dirty="0" smtClean="0"/>
              <a:t>Le VAO incorpore le VBO (données brutes de la variable </a:t>
            </a:r>
            <a:r>
              <a:rPr lang="fr-FR" sz="1400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vertices</a:t>
            </a:r>
            <a:r>
              <a:rPr lang="fr-FR" sz="1400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fr-FR" sz="1400" dirty="0" smtClean="0"/>
              <a:t>Le VAO spécifie l’organisation des données dans le VBO</a:t>
            </a:r>
            <a:endParaRPr lang="fr-FR" sz="14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8763-6C8A-413F-B744-2C0F40D941F6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/>
          </a:bodyPr>
          <a:lstStyle/>
          <a:p>
            <a:pPr lvl="0"/>
            <a:r>
              <a:rPr lang="fr-FR" sz="150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sz="150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sz="1500">
                <a:solidFill>
                  <a:srgbClr val="2F4E6C"/>
                </a:solidFill>
              </a:rPr>
              <a:t>Ma première fenêtre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OpenGL moderne</a:t>
            </a:r>
          </a:p>
          <a:p>
            <a:pPr lvl="0"/>
            <a:r>
              <a:rPr lang="fr-FR" sz="15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Mon premier triangle</a:t>
            </a:r>
          </a:p>
          <a:p>
            <a:pPr lvl="1"/>
            <a:r>
              <a:rPr lang="fr-FR" sz="13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Spécification des formats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Le VAO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Le vertex shader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Le fragment shader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 sz="1500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0"/>
            <a:endParaRPr lang="fr-FR" sz="1500" dirty="0">
              <a:solidFill>
                <a:srgbClr val="79D2FF"/>
              </a:solidFill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7013294" y="1123950"/>
            <a:ext cx="1895594" cy="1026987"/>
          </a:xfrm>
          <a:prstGeom prst="roundRect">
            <a:avLst>
              <a:gd name="adj" fmla="val 5319"/>
            </a:avLst>
          </a:prstGeom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GLfloat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vertices[] = 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-0.5f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-0.5f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0.5f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-0.5f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0.0f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0.5f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19140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Création du VAO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48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/>
          </a:bodyPr>
          <a:lstStyle/>
          <a:p>
            <a:pPr lvl="0"/>
            <a:r>
              <a:rPr lang="fr-FR" sz="1500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sz="1500" dirty="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sz="1500" dirty="0">
                <a:solidFill>
                  <a:srgbClr val="2F4E6C"/>
                </a:solidFill>
              </a:rPr>
              <a:t>Ma première fenêtre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OpenGL moderne</a:t>
            </a:r>
          </a:p>
          <a:p>
            <a:pPr lvl="0"/>
            <a:r>
              <a:rPr lang="fr-FR" sz="15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Mon premier triangle</a:t>
            </a:r>
          </a:p>
          <a:p>
            <a:pPr lvl="1"/>
            <a:r>
              <a:rPr lang="fr-FR" sz="1300" dirty="0">
                <a:solidFill>
                  <a:schemeClr val="bg2"/>
                </a:solidFill>
              </a:rPr>
              <a:t>Spécification des formats</a:t>
            </a:r>
          </a:p>
          <a:p>
            <a:pPr lvl="1"/>
            <a:r>
              <a:rPr lang="fr-FR" sz="13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Le VAO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Le VBO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Le vertex </a:t>
            </a:r>
            <a:r>
              <a:rPr lang="fr-FR" sz="1300" dirty="0" err="1">
                <a:solidFill>
                  <a:srgbClr val="79D2FF"/>
                </a:solidFill>
              </a:rPr>
              <a:t>shader</a:t>
            </a:r>
            <a:endParaRPr lang="fr-FR" sz="1300" dirty="0">
              <a:solidFill>
                <a:srgbClr val="79D2FF"/>
              </a:solidFill>
            </a:endParaRP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Le fragment </a:t>
            </a:r>
            <a:r>
              <a:rPr lang="fr-FR" sz="1300" dirty="0" err="1">
                <a:solidFill>
                  <a:srgbClr val="79D2FF"/>
                </a:solidFill>
              </a:rPr>
              <a:t>shader</a:t>
            </a:r>
            <a:endParaRPr lang="fr-FR" sz="1300" dirty="0">
              <a:solidFill>
                <a:srgbClr val="79D2FF"/>
              </a:solidFill>
            </a:endParaRP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 sz="1500" dirty="0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0"/>
            <a:endParaRPr lang="fr-FR" sz="1500" dirty="0">
              <a:solidFill>
                <a:srgbClr val="79D2FF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2819400" y="2747341"/>
            <a:ext cx="4648200" cy="718320"/>
          </a:xfrm>
          <a:prstGeom prst="roundRect">
            <a:avLst>
              <a:gd name="adj" fmla="val 8924"/>
            </a:avLst>
          </a:prstGeom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GLuint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VAO;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200" b="1" dirty="0" err="1" smtClean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glGenVertexArrays</a:t>
            </a:r>
            <a:r>
              <a:rPr lang="fr-FR" sz="1200" b="1" dirty="0" smtClean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</a:rPr>
              <a:t>1</a:t>
            </a:r>
            <a:r>
              <a:rPr lang="fr-FR" sz="1200" b="1" dirty="0" smtClean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&amp;VAO);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glBindVertexArray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(VAO);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5562600" y="1276350"/>
            <a:ext cx="2088776" cy="1123712"/>
          </a:xfrm>
          <a:prstGeom prst="wedgeRoundRectCallout">
            <a:avLst>
              <a:gd name="adj1" fmla="val -66518"/>
              <a:gd name="adj2" fmla="val 110547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Spécifie au GPU de réserver l’espace mémoire pour la gestion d’un tableau de </a:t>
            </a:r>
            <a:r>
              <a:rPr lang="fr-FR" sz="1200" dirty="0" err="1" smtClean="0">
                <a:latin typeface="Calibri" panose="020F0502020204030204" pitchFamily="34" charset="0"/>
              </a:rPr>
              <a:t>vertices</a:t>
            </a:r>
            <a:r>
              <a:rPr lang="fr-FR" sz="1200" dirty="0" smtClean="0">
                <a:latin typeface="Calibri" panose="020F0502020204030204" pitchFamily="34" charset="0"/>
              </a:rPr>
              <a:t>. Ce buffer sera identifié par la valeur </a:t>
            </a:r>
            <a:r>
              <a:rPr lang="fr-FR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VAO</a:t>
            </a:r>
            <a:r>
              <a:rPr lang="fr-FR" sz="1200" dirty="0" smtClean="0">
                <a:latin typeface="Calibri" panose="020F0502020204030204" pitchFamily="34" charset="0"/>
                <a:cs typeface="Consolas" panose="020B0609020204030204" pitchFamily="49" charset="0"/>
              </a:rPr>
              <a:t>.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5562600" y="3540609"/>
            <a:ext cx="2088776" cy="919401"/>
          </a:xfrm>
          <a:prstGeom prst="wedgeRoundRectCallout">
            <a:avLst>
              <a:gd name="adj1" fmla="val -81450"/>
              <a:gd name="adj2" fmla="val -63764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Active ce VAO. Tous les appels de fonctions suivants qui porteront sur un VAO s’effectueront sur ce VAO.</a:t>
            </a:r>
            <a:endParaRPr lang="fr-FR" sz="1200" dirty="0" smtClean="0"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9587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Envoyer les données au GPU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Les données de </a:t>
            </a:r>
            <a:r>
              <a:rPr lang="fr-FR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vertices</a:t>
            </a:r>
            <a:r>
              <a:rPr lang="fr-FR" sz="2000" dirty="0" smtClean="0"/>
              <a:t> résident en mémoire centrale (CPU)</a:t>
            </a:r>
          </a:p>
          <a:p>
            <a:pPr lvl="1"/>
            <a:r>
              <a:rPr lang="fr-FR" sz="1800" dirty="0" smtClean="0"/>
              <a:t>Doivent être envoyées vers le GPU</a:t>
            </a:r>
          </a:p>
          <a:p>
            <a:pPr lvl="2"/>
            <a:r>
              <a:rPr lang="fr-FR" sz="1600" dirty="0" smtClean="0"/>
              <a:t>Se fait par l’intermédiaire d’un </a:t>
            </a:r>
            <a:r>
              <a:rPr lang="fr-FR" sz="16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vertex buffer </a:t>
            </a:r>
            <a:r>
              <a:rPr lang="fr-FR" sz="1600" b="1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</a:t>
            </a:r>
            <a:endParaRPr lang="fr-FR" sz="1600" b="1" dirty="0" smtClean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fr-FR" sz="2000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49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/>
          </a:bodyPr>
          <a:lstStyle/>
          <a:p>
            <a:pPr lvl="0"/>
            <a:r>
              <a:rPr lang="fr-FR" sz="1500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sz="1500" dirty="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sz="1500" dirty="0">
                <a:solidFill>
                  <a:srgbClr val="2F4E6C"/>
                </a:solidFill>
              </a:rPr>
              <a:t>Ma première fenêtre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OpenGL moderne</a:t>
            </a:r>
          </a:p>
          <a:p>
            <a:pPr lvl="0"/>
            <a:r>
              <a:rPr lang="fr-FR" sz="15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Mon premier triangle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Spécification des formats</a:t>
            </a:r>
          </a:p>
          <a:p>
            <a:pPr lvl="1"/>
            <a:r>
              <a:rPr lang="fr-FR" sz="1300" dirty="0">
                <a:solidFill>
                  <a:schemeClr val="bg2"/>
                </a:solidFill>
              </a:rPr>
              <a:t>Le VAO</a:t>
            </a:r>
          </a:p>
          <a:p>
            <a:pPr lvl="1"/>
            <a:r>
              <a:rPr lang="fr-FR" sz="13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Le VBO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Le vertex </a:t>
            </a:r>
            <a:r>
              <a:rPr lang="fr-FR" sz="1300" dirty="0" err="1">
                <a:solidFill>
                  <a:srgbClr val="79D2FF"/>
                </a:solidFill>
              </a:rPr>
              <a:t>shader</a:t>
            </a:r>
            <a:endParaRPr lang="fr-FR" sz="1300" dirty="0">
              <a:solidFill>
                <a:srgbClr val="79D2FF"/>
              </a:solidFill>
            </a:endParaRP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Le fragment </a:t>
            </a:r>
            <a:r>
              <a:rPr lang="fr-FR" sz="1300" dirty="0" err="1">
                <a:solidFill>
                  <a:srgbClr val="79D2FF"/>
                </a:solidFill>
              </a:rPr>
              <a:t>shader</a:t>
            </a:r>
            <a:endParaRPr lang="fr-FR" sz="1300" dirty="0">
              <a:solidFill>
                <a:srgbClr val="79D2FF"/>
              </a:solidFill>
            </a:endParaRP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 sz="1500" dirty="0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0"/>
            <a:endParaRPr lang="fr-FR" sz="1500" dirty="0">
              <a:solidFill>
                <a:srgbClr val="79D2FF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2362200" y="3906690"/>
            <a:ext cx="6471643" cy="925495"/>
          </a:xfrm>
          <a:prstGeom prst="roundRect">
            <a:avLst>
              <a:gd name="adj" fmla="val 8924"/>
            </a:avLst>
          </a:prstGeom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GLuint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200" b="1" dirty="0" smtClean="0">
                <a:solidFill>
                  <a:srgbClr val="DCDCDC"/>
                </a:solidFill>
                <a:latin typeface="consolas" panose="020B0609020204030204" pitchFamily="49" charset="0"/>
              </a:rPr>
              <a:t>VBO;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200" b="1" dirty="0" err="1" smtClean="0">
                <a:solidFill>
                  <a:srgbClr val="DCDCDC"/>
                </a:solidFill>
                <a:latin typeface="consolas" panose="020B0609020204030204" pitchFamily="49" charset="0"/>
              </a:rPr>
              <a:t>glGenBuffers</a:t>
            </a:r>
            <a:r>
              <a:rPr lang="fr-FR" sz="1200" b="1" dirty="0" smtClean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200" b="1" dirty="0" smtClean="0">
                <a:solidFill>
                  <a:srgbClr val="B8D7A3"/>
                </a:solidFill>
                <a:latin typeface="consolas" panose="020B0609020204030204" pitchFamily="49" charset="0"/>
              </a:rPr>
              <a:t>1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, &amp;VBO</a:t>
            </a:r>
            <a:r>
              <a:rPr lang="fr-FR" sz="1200" b="1" dirty="0" smtClean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200" b="1" dirty="0" err="1" smtClean="0">
                <a:solidFill>
                  <a:srgbClr val="DCDCDC"/>
                </a:solidFill>
                <a:latin typeface="consolas" panose="020B0609020204030204" pitchFamily="49" charset="0"/>
              </a:rPr>
              <a:t>glBindBuffer</a:t>
            </a:r>
            <a:r>
              <a:rPr lang="fr-FR" sz="1200" b="1" dirty="0" smtClean="0">
                <a:solidFill>
                  <a:srgbClr val="DCDCDC"/>
                </a:solidFill>
                <a:latin typeface="consolas" panose="020B0609020204030204" pitchFamily="49" charset="0"/>
              </a:rPr>
              <a:t>(GL_ARRAY_BUFFER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, VBO</a:t>
            </a:r>
            <a:r>
              <a:rPr lang="fr-FR" sz="1200" b="1" dirty="0" smtClean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200" b="1" dirty="0" err="1" smtClean="0">
                <a:solidFill>
                  <a:srgbClr val="DCDCDC"/>
                </a:solidFill>
                <a:latin typeface="consolas" panose="020B0609020204030204" pitchFamily="49" charset="0"/>
              </a:rPr>
              <a:t>glBufferData</a:t>
            </a:r>
            <a:r>
              <a:rPr lang="fr-FR" sz="1200" b="1" dirty="0" smtClean="0">
                <a:solidFill>
                  <a:srgbClr val="DCDCDC"/>
                </a:solidFill>
                <a:latin typeface="consolas" panose="020B0609020204030204" pitchFamily="49" charset="0"/>
              </a:rPr>
              <a:t>(GL_ARRAY_BUFFER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12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sizeof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vertices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), </a:t>
            </a: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vertices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</a:rPr>
              <a:t>, GL_STATIC_DRAW);</a:t>
            </a:r>
            <a:endParaRPr lang="fr-FR" sz="1200" b="1" dirty="0">
              <a:solidFill>
                <a:srgbClr val="DCDCDC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330824" y="2571750"/>
            <a:ext cx="2088776" cy="1123712"/>
          </a:xfrm>
          <a:prstGeom prst="wedgeRoundRectCallout">
            <a:avLst>
              <a:gd name="adj1" fmla="val 11375"/>
              <a:gd name="adj2" fmla="val 89615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Spécifie au GPU de réserver l’espace mémoire pour la gestion d’un buffer. Ce buffer sera identifié par la valeur </a:t>
            </a:r>
            <a:r>
              <a:rPr lang="fr-FR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VBO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4533900" y="2469596"/>
            <a:ext cx="2088776" cy="1328023"/>
          </a:xfrm>
          <a:prstGeom prst="wedgeRoundRectCallout">
            <a:avLst>
              <a:gd name="adj1" fmla="val -39162"/>
              <a:gd name="adj2" fmla="val 91318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Spécifie et active le buffer </a:t>
            </a:r>
            <a:r>
              <a:rPr lang="fr-FR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VBO</a:t>
            </a:r>
            <a:r>
              <a:rPr lang="fr-FR" sz="1200" dirty="0" smtClean="0">
                <a:latin typeface="Calibri" panose="020F0502020204030204" pitchFamily="34" charset="0"/>
              </a:rPr>
              <a:t> comme un buffer de type tableau. Dès lors, toutes les opérations sur les buffers de types tableau s’effectueront sur </a:t>
            </a:r>
            <a:r>
              <a:rPr lang="fr-FR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VBO</a:t>
            </a:r>
            <a:r>
              <a:rPr lang="fr-FR" sz="1200" dirty="0" smtClean="0">
                <a:latin typeface="Calibri" panose="020F0502020204030204" pitchFamily="34" charset="0"/>
              </a:rPr>
              <a:t>.</a:t>
            </a:r>
            <a:endParaRPr lang="fr-FR" sz="1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6736976" y="2792151"/>
            <a:ext cx="2088776" cy="715089"/>
          </a:xfrm>
          <a:prstGeom prst="wedgeRoundRectCallout">
            <a:avLst>
              <a:gd name="adj1" fmla="val -96136"/>
              <a:gd name="adj2" fmla="val 200675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Transfère les données </a:t>
            </a:r>
            <a:r>
              <a:rPr lang="fr-FR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vertices</a:t>
            </a:r>
            <a:r>
              <a:rPr lang="fr-FR" sz="1200" dirty="0" smtClean="0">
                <a:latin typeface="Calibri" panose="020F0502020204030204" pitchFamily="34" charset="0"/>
              </a:rPr>
              <a:t> vers le buffer de type tableau actif (</a:t>
            </a:r>
            <a:r>
              <a:rPr lang="fr-FR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VBO</a:t>
            </a:r>
            <a:r>
              <a:rPr lang="fr-FR" sz="1200" dirty="0" smtClean="0">
                <a:latin typeface="Calibri" panose="020F0502020204030204" pitchFamily="34" charset="0"/>
              </a:rPr>
              <a:t>).</a:t>
            </a:r>
            <a:endParaRPr lang="fr-FR" sz="1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Bouton d'action : Informations 11">
            <a:hlinkClick r:id="rId2" action="ppaction://hlinksldjump" highlightClick="1"/>
          </p:cNvPr>
          <p:cNvSpPr/>
          <p:nvPr/>
        </p:nvSpPr>
        <p:spPr>
          <a:xfrm>
            <a:off x="8724894" y="4569310"/>
            <a:ext cx="228600" cy="230400"/>
          </a:xfrm>
          <a:prstGeom prst="actionButtonInformation">
            <a:avLst/>
          </a:prstGeom>
          <a:solidFill>
            <a:schemeClr val="accent6"/>
          </a:solidFill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6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80782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qu’OpenGL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>
          <a:xfrm>
            <a:off x="2284800" y="1085850"/>
            <a:ext cx="5354250" cy="3829050"/>
          </a:xfrm>
        </p:spPr>
        <p:txBody>
          <a:bodyPr>
            <a:normAutofit/>
          </a:bodyPr>
          <a:lstStyle/>
          <a:p>
            <a:r>
              <a:rPr lang="fr-FR" sz="24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Spécification</a:t>
            </a:r>
            <a:r>
              <a:rPr lang="fr-FR" sz="2400" dirty="0" smtClean="0">
                <a:effectLst>
                  <a:outerShdw blurRad="38100" dist="38100" dir="2700000" algn="tl">
                    <a:schemeClr val="tx1">
                      <a:alpha val="50000"/>
                    </a:schemeClr>
                  </a:outerShdw>
                </a:effectLst>
              </a:rPr>
              <a:t> </a:t>
            </a:r>
            <a:r>
              <a:rPr lang="fr-FR" sz="2400" dirty="0" smtClean="0"/>
              <a:t>d’une API pour la création d’image 2D et 3D</a:t>
            </a:r>
          </a:p>
          <a:p>
            <a:pPr lvl="1"/>
            <a:r>
              <a:rPr lang="fr-FR" sz="2000" dirty="0" smtClean="0"/>
              <a:t>Définie par le </a:t>
            </a:r>
            <a:r>
              <a:rPr lang="fr-FR" sz="2000" dirty="0" err="1" smtClean="0"/>
              <a:t>Khronos</a:t>
            </a:r>
            <a:r>
              <a:rPr lang="fr-FR" sz="2000" dirty="0" smtClean="0"/>
              <a:t> Group</a:t>
            </a:r>
          </a:p>
          <a:p>
            <a:pPr lvl="2"/>
            <a:r>
              <a:rPr lang="fr-FR" sz="1600" dirty="0" smtClean="0"/>
              <a:t>Exemples de membres :</a:t>
            </a:r>
          </a:p>
          <a:p>
            <a:pPr lvl="3"/>
            <a:r>
              <a:rPr lang="fr-FR" sz="1200" dirty="0" smtClean="0"/>
              <a:t>AMD, Apple, Intel, </a:t>
            </a:r>
            <a:r>
              <a:rPr lang="fr-FR" sz="1200" dirty="0" err="1" smtClean="0"/>
              <a:t>nVidia</a:t>
            </a:r>
            <a:r>
              <a:rPr lang="fr-FR" sz="1200" dirty="0" smtClean="0"/>
              <a:t>, Microsoft, Google, …</a:t>
            </a:r>
          </a:p>
          <a:p>
            <a:pPr lvl="1"/>
            <a:r>
              <a:rPr lang="fr-FR" sz="2000" dirty="0" smtClean="0"/>
              <a:t>API implémentée par les constructeurs de matériels dans les drivers.</a:t>
            </a:r>
          </a:p>
          <a:p>
            <a:pPr lvl="1"/>
            <a:r>
              <a:rPr lang="fr-FR" sz="2000" dirty="0" smtClean="0"/>
              <a:t>Indépendante du système d’exploitation</a:t>
            </a:r>
          </a:p>
          <a:p>
            <a:pPr lvl="2"/>
            <a:r>
              <a:rPr lang="fr-FR" sz="1600" dirty="0" smtClean="0"/>
              <a:t>Windows, Mac OSX, Linux</a:t>
            </a:r>
            <a:endParaRPr lang="fr-FR" sz="16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8763-6C8A-413F-B744-2C0F40D941F6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 lnSpcReduction="20000"/>
          </a:bodyPr>
          <a:lstStyle/>
          <a:p>
            <a:r>
              <a:rPr lang="fr-FR" b="1" dirty="0" smtClean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Introduction</a:t>
            </a:r>
          </a:p>
          <a:p>
            <a:r>
              <a:rPr lang="fr-FR" dirty="0" smtClean="0"/>
              <a:t>Histoire</a:t>
            </a:r>
          </a:p>
          <a:p>
            <a:r>
              <a:rPr lang="fr-FR" dirty="0" smtClean="0"/>
              <a:t>Ma première fenêtre</a:t>
            </a:r>
          </a:p>
          <a:p>
            <a:pPr lvl="1"/>
            <a:r>
              <a:rPr lang="fr-FR" dirty="0" smtClean="0"/>
              <a:t>Créer une fenêtre</a:t>
            </a:r>
          </a:p>
          <a:p>
            <a:pPr lvl="1"/>
            <a:r>
              <a:rPr lang="fr-FR" dirty="0" smtClean="0"/>
              <a:t>Interactions</a:t>
            </a:r>
          </a:p>
          <a:p>
            <a:pPr lvl="1"/>
            <a:r>
              <a:rPr lang="fr-FR" dirty="0" smtClean="0"/>
              <a:t>OpenGL moderne</a:t>
            </a:r>
          </a:p>
          <a:p>
            <a:r>
              <a:rPr lang="fr-FR" dirty="0" smtClean="0"/>
              <a:t>Mon premier triangle</a:t>
            </a:r>
          </a:p>
          <a:p>
            <a:pPr lvl="1"/>
            <a:r>
              <a:rPr lang="fr-FR" dirty="0" smtClean="0"/>
              <a:t>Spécification des formats</a:t>
            </a:r>
          </a:p>
          <a:p>
            <a:pPr lvl="1"/>
            <a:r>
              <a:rPr lang="fr-FR" dirty="0" smtClean="0"/>
              <a:t>Le VAO</a:t>
            </a:r>
          </a:p>
          <a:p>
            <a:pPr lvl="1"/>
            <a:r>
              <a:rPr lang="fr-FR" dirty="0" smtClean="0"/>
              <a:t>Le VBO</a:t>
            </a:r>
          </a:p>
          <a:p>
            <a:pPr lvl="1"/>
            <a:r>
              <a:rPr lang="fr-FR" dirty="0" smtClean="0"/>
              <a:t>Le vertex </a:t>
            </a:r>
            <a:r>
              <a:rPr lang="fr-FR" dirty="0" err="1" smtClean="0"/>
              <a:t>shader</a:t>
            </a:r>
            <a:endParaRPr lang="fr-FR" dirty="0" smtClean="0"/>
          </a:p>
          <a:p>
            <a:pPr lvl="1"/>
            <a:r>
              <a:rPr lang="fr-FR" dirty="0" smtClean="0"/>
              <a:t>Le fragment </a:t>
            </a:r>
            <a:r>
              <a:rPr lang="fr-FR" dirty="0" err="1" smtClean="0"/>
              <a:t>shader</a:t>
            </a:r>
            <a:endParaRPr lang="fr-FR" dirty="0" smtClean="0"/>
          </a:p>
          <a:p>
            <a:pPr lvl="1"/>
            <a:r>
              <a:rPr lang="fr-FR" dirty="0" smtClean="0"/>
              <a:t>Compiler et lier le programme</a:t>
            </a:r>
          </a:p>
          <a:p>
            <a:pPr lvl="1"/>
            <a:r>
              <a:rPr lang="fr-FR" dirty="0" smtClean="0"/>
              <a:t>Afficher le triangle</a:t>
            </a:r>
          </a:p>
          <a:p>
            <a:r>
              <a:rPr lang="fr-FR" dirty="0" smtClean="0"/>
              <a:t>Mon premier rectangle</a:t>
            </a:r>
          </a:p>
          <a:p>
            <a:pPr lvl="1"/>
            <a:r>
              <a:rPr lang="fr-FR" dirty="0" smtClean="0"/>
              <a:t>Le EBO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458" y="2115817"/>
            <a:ext cx="2057400" cy="48985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458" y="1206765"/>
            <a:ext cx="20574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386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Spécifier l’organisation des données du VBO</a:t>
            </a:r>
            <a:endParaRPr lang="fr-FR" dirty="0"/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Par l’intermédiaire du VAO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50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fr-FR" sz="150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sz="150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sz="1500">
                <a:solidFill>
                  <a:srgbClr val="2F4E6C"/>
                </a:solidFill>
              </a:rPr>
              <a:t>Ma première fenêtre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OpenGL moderne</a:t>
            </a:r>
          </a:p>
          <a:p>
            <a:pPr lvl="0"/>
            <a:r>
              <a:rPr lang="fr-FR" sz="15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Mon premier triangle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Spécification des formats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VAO</a:t>
            </a:r>
          </a:p>
          <a:p>
            <a:pPr lvl="1"/>
            <a:r>
              <a:rPr lang="fr-FR" sz="13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Le VBO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Le vertex shader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Le fragment shader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 sz="1500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0"/>
            <a:endParaRPr lang="fr-FR" sz="1500" dirty="0">
              <a:solidFill>
                <a:srgbClr val="79D2FF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2362200" y="3394536"/>
            <a:ext cx="5590643" cy="501735"/>
          </a:xfrm>
          <a:prstGeom prst="roundRect">
            <a:avLst>
              <a:gd name="adj" fmla="val 8924"/>
            </a:avLst>
          </a:prstGeom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glVertexAttribPointer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GL_FLOAT, GL_FALSE, 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(</a:t>
            </a:r>
            <a:r>
              <a:rPr lang="en-US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GLvoid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*)</a:t>
            </a:r>
            <a:r>
              <a:rPr lang="en-US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5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2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glEnableVertexAttribArray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2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2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4557461" y="1676402"/>
            <a:ext cx="2209800" cy="1328023"/>
          </a:xfrm>
          <a:prstGeom prst="wedgeRoundRectCallout">
            <a:avLst>
              <a:gd name="adj1" fmla="val -40782"/>
              <a:gd name="adj2" fmla="val 86069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Spécifie l’organisation du GL_ARRAY_BUFFER actif (ici notre VBO)</a:t>
            </a:r>
            <a:r>
              <a:rPr lang="fr-FR" sz="1200" dirty="0" smtClean="0">
                <a:latin typeface="Calibri" panose="020F0502020204030204" pitchFamily="34" charset="0"/>
                <a:cs typeface="Consolas" panose="020B0609020204030204" pitchFamily="49" charset="0"/>
              </a:rPr>
              <a:t>. Les attributs sont des groupes de 2 </a:t>
            </a:r>
            <a:r>
              <a:rPr lang="fr-FR" sz="1200" dirty="0" err="1">
                <a:solidFill>
                  <a:schemeClr val="bg1"/>
                </a:solidFill>
                <a:latin typeface="Consolas"/>
                <a:ea typeface="Calibri"/>
                <a:cs typeface="Times New Roman"/>
              </a:rPr>
              <a:t>GLfloat</a:t>
            </a:r>
            <a:r>
              <a:rPr lang="fr-FR" sz="1200" dirty="0" smtClean="0">
                <a:latin typeface="Calibri" panose="020F0502020204030204" pitchFamily="34" charset="0"/>
                <a:cs typeface="Consolas" panose="020B0609020204030204" pitchFamily="49" charset="0"/>
              </a:rPr>
              <a:t> qui se succèdent et que nous ne normalisons pas.</a:t>
            </a:r>
          </a:p>
        </p:txBody>
      </p:sp>
      <p:sp>
        <p:nvSpPr>
          <p:cNvPr id="12" name="Bouton d'action : Informations 11">
            <a:hlinkClick r:id="rId2" action="ppaction://hlinksldjump" highlightClick="1"/>
          </p:cNvPr>
          <p:cNvSpPr/>
          <p:nvPr/>
        </p:nvSpPr>
        <p:spPr>
          <a:xfrm>
            <a:off x="7838543" y="3445155"/>
            <a:ext cx="228600" cy="228600"/>
          </a:xfrm>
          <a:prstGeom prst="actionButtonInformation">
            <a:avLst/>
          </a:prstGeom>
          <a:solidFill>
            <a:schemeClr val="accent6"/>
          </a:solidFill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600" b="1" dirty="0">
              <a:latin typeface="Calibri" panose="020F0502020204030204" pitchFamily="34" charset="0"/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5334000" y="4062575"/>
            <a:ext cx="2209800" cy="715089"/>
          </a:xfrm>
          <a:prstGeom prst="wedgeRoundRectCallout">
            <a:avLst>
              <a:gd name="adj1" fmla="val -67512"/>
              <a:gd name="adj2" fmla="val -92091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Active l’accès à l’attribut que nous venons de définir pour ce VAO</a:t>
            </a:r>
            <a:r>
              <a:rPr lang="fr-FR" sz="1200" dirty="0" smtClean="0">
                <a:latin typeface="Calibri" panose="020F0502020204030204" pitchFamily="34" charset="0"/>
                <a:cs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713522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3 - Code du vertex </a:t>
            </a:r>
            <a:r>
              <a:rPr lang="fr-FR" dirty="0" err="1" smtClean="0"/>
              <a:t>shader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-177800"/>
            <a:r>
              <a:rPr lang="fr-FR" sz="1400" dirty="0" smtClean="0"/>
              <a:t>S’écrit en GLSL (Open</a:t>
            </a:r>
            <a:r>
              <a:rPr lang="fr-FR" sz="14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 </a:t>
            </a:r>
            <a:r>
              <a:rPr lang="fr-FR" sz="1400" b="1" dirty="0" err="1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fr-FR" sz="1400" dirty="0" err="1" smtClean="0"/>
              <a:t>hader</a:t>
            </a:r>
            <a:r>
              <a:rPr lang="fr-FR" sz="1400" dirty="0" smtClean="0"/>
              <a:t> </a:t>
            </a:r>
            <a:r>
              <a:rPr lang="fr-FR" sz="14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fr-FR" sz="1400" dirty="0" smtClean="0"/>
              <a:t>angage)</a:t>
            </a:r>
          </a:p>
          <a:p>
            <a:pPr marL="446088" lvl="1" indent="-166688"/>
            <a:r>
              <a:rPr lang="fr-FR" sz="1200" dirty="0" smtClean="0"/>
              <a:t>Langage proche du C</a:t>
            </a:r>
          </a:p>
          <a:p>
            <a:pPr marL="446088" lvl="1" indent="-166688"/>
            <a:r>
              <a:rPr lang="fr-FR" sz="1200" dirty="0" smtClean="0"/>
              <a:t>Doit produire principalement une valeur de position pour chaque vertex traité à partir des attributs spécifiés en entrée</a:t>
            </a:r>
            <a:endParaRPr lang="fr-FR" sz="1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51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/>
          </a:bodyPr>
          <a:lstStyle/>
          <a:p>
            <a:pPr lvl="0"/>
            <a:r>
              <a:rPr lang="fr-FR" sz="1500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sz="1500" dirty="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sz="1500" dirty="0">
                <a:solidFill>
                  <a:srgbClr val="2F4E6C"/>
                </a:solidFill>
              </a:rPr>
              <a:t>Ma première fenêtre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OpenGL moderne</a:t>
            </a:r>
          </a:p>
          <a:p>
            <a:pPr lvl="0"/>
            <a:r>
              <a:rPr lang="fr-FR" sz="15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Mon premier triangle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Spécification des formats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Le VAO</a:t>
            </a:r>
          </a:p>
          <a:p>
            <a:pPr lvl="1"/>
            <a:r>
              <a:rPr lang="fr-FR" sz="1300" dirty="0">
                <a:solidFill>
                  <a:schemeClr val="bg2"/>
                </a:solidFill>
              </a:rPr>
              <a:t>Le VBO</a:t>
            </a:r>
          </a:p>
          <a:p>
            <a:pPr lvl="1"/>
            <a:r>
              <a:rPr lang="fr-FR" sz="13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Le vertex </a:t>
            </a:r>
            <a:r>
              <a:rPr lang="fr-FR" sz="1300" b="1" dirty="0" err="1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shader</a:t>
            </a:r>
            <a:endParaRPr lang="fr-FR" sz="1300" b="1" dirty="0">
              <a:solidFill>
                <a:schemeClr val="tx1"/>
              </a:solidFill>
              <a:effectLst>
                <a:outerShdw blurRad="63500" dist="37357" dir="2700000" rotWithShape="0">
                  <a:schemeClr val="tx1">
                    <a:alpha val="43137"/>
                  </a:schemeClr>
                </a:outerShdw>
              </a:effectLst>
            </a:endParaRP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Le fragment </a:t>
            </a:r>
            <a:r>
              <a:rPr lang="fr-FR" sz="1300" dirty="0" err="1">
                <a:solidFill>
                  <a:srgbClr val="79D2FF"/>
                </a:solidFill>
              </a:rPr>
              <a:t>shader</a:t>
            </a:r>
            <a:endParaRPr lang="fr-FR" sz="1300" dirty="0">
              <a:solidFill>
                <a:srgbClr val="79D2FF"/>
              </a:solidFill>
            </a:endParaRP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 sz="1500" dirty="0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0"/>
            <a:endParaRPr lang="fr-FR" sz="1500" dirty="0">
              <a:solidFill>
                <a:srgbClr val="79D2FF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3124200" y="2694425"/>
            <a:ext cx="5075959" cy="1637042"/>
          </a:xfrm>
          <a:prstGeom prst="roundRect">
            <a:avLst>
              <a:gd name="adj" fmla="val 5647"/>
            </a:avLst>
          </a:prstGeom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9B9B9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#version 330 </a:t>
            </a:r>
            <a:r>
              <a:rPr lang="fr-FR" sz="1100" b="1" dirty="0" err="1">
                <a:solidFill>
                  <a:srgbClr val="9B9B9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layout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fr-FR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vec2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position;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fr-FR" sz="1100" b="1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gl_Position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fr-FR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vec4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position.x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position.y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2286000" y="1962150"/>
            <a:ext cx="2667000" cy="715089"/>
          </a:xfrm>
          <a:prstGeom prst="wedgeRoundRectCallout">
            <a:avLst>
              <a:gd name="adj1" fmla="val 18915"/>
              <a:gd name="adj2" fmla="val 65006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Spécifie la version minimale d’OpenGL pour ce </a:t>
            </a:r>
            <a:r>
              <a:rPr lang="fr-FR" sz="1200" dirty="0" err="1" smtClean="0">
                <a:latin typeface="Calibri" panose="020F0502020204030204" pitchFamily="34" charset="0"/>
              </a:rPr>
              <a:t>shader</a:t>
            </a:r>
            <a:r>
              <a:rPr lang="fr-FR" sz="1200" dirty="0" smtClean="0">
                <a:latin typeface="Calibri" panose="020F0502020204030204" pitchFamily="34" charset="0"/>
              </a:rPr>
              <a:t>. </a:t>
            </a:r>
            <a:r>
              <a:rPr lang="fr-FR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330</a:t>
            </a:r>
            <a:r>
              <a:rPr lang="fr-FR" sz="1200" dirty="0" smtClean="0">
                <a:latin typeface="Calibri" panose="020F0502020204030204" pitchFamily="34" charset="0"/>
              </a:rPr>
              <a:t> correspond à la version </a:t>
            </a:r>
            <a:r>
              <a:rPr lang="fr-FR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3.3.0.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5029200" y="2010727"/>
            <a:ext cx="3962400" cy="1123712"/>
          </a:xfrm>
          <a:prstGeom prst="wedgeRoundRectCallout">
            <a:avLst>
              <a:gd name="adj1" fmla="val -60682"/>
              <a:gd name="adj2" fmla="val 52692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location = 0</a:t>
            </a:r>
            <a:r>
              <a:rPr lang="fr-FR" sz="1200" dirty="0" smtClean="0">
                <a:latin typeface="Calibri" panose="020F0502020204030204" pitchFamily="34" charset="0"/>
              </a:rPr>
              <a:t> spécifie l’indice de l’attribut en cohérence avec ce qui a été spécifié dans l’appel de </a:t>
            </a:r>
            <a:r>
              <a:rPr lang="fr-FR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glVertexAttribPointer</a:t>
            </a:r>
            <a:r>
              <a:rPr lang="fr-FR" sz="1200" dirty="0" smtClean="0">
                <a:latin typeface="Calibri" panose="020F0502020204030204" pitchFamily="34" charset="0"/>
              </a:rPr>
              <a:t>. Chaque attribut se retrouvera dans le </a:t>
            </a:r>
            <a:r>
              <a:rPr lang="fr-FR" sz="1200" dirty="0" err="1" smtClean="0">
                <a:latin typeface="Calibri" panose="020F0502020204030204" pitchFamily="34" charset="0"/>
              </a:rPr>
              <a:t>shader</a:t>
            </a:r>
            <a:r>
              <a:rPr lang="fr-FR" sz="1200" dirty="0" smtClean="0">
                <a:latin typeface="Calibri" panose="020F0502020204030204" pitchFamily="34" charset="0"/>
              </a:rPr>
              <a:t> par la variable </a:t>
            </a:r>
            <a:r>
              <a:rPr lang="fr-FR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position</a:t>
            </a:r>
            <a:r>
              <a:rPr lang="fr-FR" sz="1200" dirty="0" smtClean="0">
                <a:latin typeface="Calibri" panose="020F0502020204030204" pitchFamily="34" charset="0"/>
              </a:rPr>
              <a:t> qui est un vecteur de deux éléments de type </a:t>
            </a:r>
            <a:r>
              <a:rPr lang="fr-FR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GLfloat</a:t>
            </a:r>
            <a:r>
              <a:rPr lang="fr-FR" sz="1200" dirty="0" smtClean="0">
                <a:latin typeface="Calibri" panose="020F0502020204030204" pitchFamily="34" charset="0"/>
              </a:rPr>
              <a:t>.</a:t>
            </a:r>
            <a:endParaRPr lang="fr-FR" sz="1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2286000" y="4218861"/>
            <a:ext cx="6445618" cy="715089"/>
          </a:xfrm>
          <a:prstGeom prst="wedgeRoundRectCallout">
            <a:avLst>
              <a:gd name="adj1" fmla="val -20511"/>
              <a:gd name="adj2" fmla="val -73662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gl_Position</a:t>
            </a:r>
            <a:r>
              <a:rPr lang="fr-FR" sz="1200" dirty="0" smtClean="0">
                <a:latin typeface="Calibri" panose="020F0502020204030204" pitchFamily="34" charset="0"/>
              </a:rPr>
              <a:t> est une variable de sortie prédéfinie de GLSL pour les vertex </a:t>
            </a:r>
            <a:r>
              <a:rPr lang="fr-FR" sz="1200" dirty="0" err="1" smtClean="0">
                <a:latin typeface="Calibri" panose="020F0502020204030204" pitchFamily="34" charset="0"/>
              </a:rPr>
              <a:t>shaders</a:t>
            </a:r>
            <a:r>
              <a:rPr lang="fr-FR" sz="1200" dirty="0" smtClean="0">
                <a:latin typeface="Calibri" panose="020F0502020204030204" pitchFamily="34" charset="0"/>
              </a:rPr>
              <a:t>. Elle doit contenir dans un vecteur de 4 éléments les coordonnées homogènes (x, y, z, w) du vertex produit (x/w, y/w, z/w) à partir des attributs d’entrée.</a:t>
            </a:r>
            <a:endParaRPr lang="fr-FR" sz="1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903638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 du pipeline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52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/>
          </a:bodyPr>
          <a:lstStyle/>
          <a:p>
            <a:pPr lvl="0"/>
            <a:r>
              <a:rPr lang="fr-FR" sz="1500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sz="1500" dirty="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sz="1500" dirty="0">
                <a:solidFill>
                  <a:srgbClr val="2F4E6C"/>
                </a:solidFill>
              </a:rPr>
              <a:t>Ma première fenêtre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OpenGL moderne</a:t>
            </a:r>
          </a:p>
          <a:p>
            <a:pPr lvl="0"/>
            <a:r>
              <a:rPr lang="fr-FR" sz="15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Mon premier triangle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Spécification des formats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Le VAO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Le VBO</a:t>
            </a:r>
          </a:p>
          <a:p>
            <a:pPr lvl="1"/>
            <a:r>
              <a:rPr lang="fr-FR" sz="1300" dirty="0">
                <a:solidFill>
                  <a:schemeClr val="bg2"/>
                </a:solidFill>
              </a:rPr>
              <a:t>Le vertex </a:t>
            </a:r>
            <a:r>
              <a:rPr lang="fr-FR" sz="1300" dirty="0" err="1">
                <a:solidFill>
                  <a:schemeClr val="bg2"/>
                </a:solidFill>
              </a:rPr>
              <a:t>shader</a:t>
            </a:r>
            <a:endParaRPr lang="fr-FR" sz="1300" dirty="0">
              <a:solidFill>
                <a:schemeClr val="bg2"/>
              </a:solidFill>
            </a:endParaRP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Le fragment </a:t>
            </a:r>
            <a:r>
              <a:rPr lang="fr-FR" sz="1300" dirty="0" err="1">
                <a:solidFill>
                  <a:srgbClr val="79D2FF"/>
                </a:solidFill>
              </a:rPr>
              <a:t>shader</a:t>
            </a:r>
            <a:endParaRPr lang="fr-FR" sz="1300" dirty="0">
              <a:solidFill>
                <a:srgbClr val="79D2FF"/>
              </a:solidFill>
            </a:endParaRP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 sz="1500" dirty="0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0"/>
            <a:endParaRPr lang="fr-FR" sz="1500" dirty="0">
              <a:solidFill>
                <a:srgbClr val="79D2FF"/>
              </a:solidFill>
            </a:endParaRPr>
          </a:p>
        </p:txBody>
      </p:sp>
      <p:sp>
        <p:nvSpPr>
          <p:cNvPr id="180" name="Forme libre 179"/>
          <p:cNvSpPr/>
          <p:nvPr/>
        </p:nvSpPr>
        <p:spPr>
          <a:xfrm>
            <a:off x="2405195" y="2642346"/>
            <a:ext cx="1224000" cy="457200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FF6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Programmable</a:t>
            </a:r>
            <a:endParaRPr lang="fr-FR" sz="1200" kern="1200" dirty="0">
              <a:solidFill>
                <a:schemeClr val="bg1"/>
              </a:solidFill>
            </a:endParaRPr>
          </a:p>
        </p:txBody>
      </p:sp>
      <p:grpSp>
        <p:nvGrpSpPr>
          <p:cNvPr id="191" name="Groupe 190"/>
          <p:cNvGrpSpPr/>
          <p:nvPr/>
        </p:nvGrpSpPr>
        <p:grpSpPr>
          <a:xfrm>
            <a:off x="8015821" y="4684267"/>
            <a:ext cx="582429" cy="564091"/>
            <a:chOff x="5001295" y="3591841"/>
            <a:chExt cx="894009" cy="865860"/>
          </a:xfrm>
          <a:scene3d>
            <a:camera prst="orthographicFront"/>
            <a:lightRig rig="threePt" dir="t"/>
          </a:scene3d>
        </p:grpSpPr>
        <p:pic>
          <p:nvPicPr>
            <p:cNvPr id="192" name="Picture 7" descr="C:\Users\Woazim\AppData\Local\Microsoft\Windows\Temporary Internet Files\Content.IE5\H88V9SCT\MC900440108[1]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46"/>
            <a:stretch/>
          </p:blipFill>
          <p:spPr bwMode="auto">
            <a:xfrm>
              <a:off x="5001295" y="3591841"/>
              <a:ext cx="894009" cy="865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9" descr="http://resumbrae.com/ub/dms423_f06/17/unreal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9207" y="3664744"/>
              <a:ext cx="747712" cy="514349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3175" cap="sq">
              <a:solidFill>
                <a:srgbClr val="292929"/>
              </a:solidFill>
              <a:miter lim="800000"/>
            </a:ln>
            <a:effectLst/>
            <a:sp3d>
              <a:contourClr>
                <a:srgbClr val="C0C0C0"/>
              </a:contourClr>
            </a:sp3d>
            <a:extLst/>
          </p:spPr>
        </p:pic>
      </p:grpSp>
      <p:grpSp>
        <p:nvGrpSpPr>
          <p:cNvPr id="194" name="Groupe 193"/>
          <p:cNvGrpSpPr/>
          <p:nvPr/>
        </p:nvGrpSpPr>
        <p:grpSpPr>
          <a:xfrm rot="2321120">
            <a:off x="2990816" y="2713664"/>
            <a:ext cx="5548322" cy="558851"/>
            <a:chOff x="5733745" y="3308684"/>
            <a:chExt cx="5548322" cy="558851"/>
          </a:xfrm>
        </p:grpSpPr>
        <p:sp>
          <p:nvSpPr>
            <p:cNvPr id="195" name="Organigramme : Disque magnétique 194"/>
            <p:cNvSpPr/>
            <p:nvPr/>
          </p:nvSpPr>
          <p:spPr>
            <a:xfrm rot="16200000">
              <a:off x="10850433" y="3435901"/>
              <a:ext cx="558851" cy="304417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dirty="0">
                <a:latin typeface="Calibri" panose="020F0502020204030204" pitchFamily="34" charset="0"/>
              </a:endParaRPr>
            </a:p>
          </p:txBody>
        </p:sp>
        <p:sp>
          <p:nvSpPr>
            <p:cNvPr id="196" name="Rectangle 17"/>
            <p:cNvSpPr/>
            <p:nvPr/>
          </p:nvSpPr>
          <p:spPr>
            <a:xfrm rot="16200000">
              <a:off x="8191358" y="959381"/>
              <a:ext cx="457241" cy="5257454"/>
            </a:xfrm>
            <a:custGeom>
              <a:avLst/>
              <a:gdLst>
                <a:gd name="connsiteX0" fmla="*/ 0 w 685800"/>
                <a:gd name="connsiteY0" fmla="*/ 0 h 1295400"/>
                <a:gd name="connsiteX1" fmla="*/ 685800 w 685800"/>
                <a:gd name="connsiteY1" fmla="*/ 0 h 1295400"/>
                <a:gd name="connsiteX2" fmla="*/ 685800 w 685800"/>
                <a:gd name="connsiteY2" fmla="*/ 1295400 h 1295400"/>
                <a:gd name="connsiteX3" fmla="*/ 0 w 685800"/>
                <a:gd name="connsiteY3" fmla="*/ 1295400 h 1295400"/>
                <a:gd name="connsiteX4" fmla="*/ 0 w 685800"/>
                <a:gd name="connsiteY4" fmla="*/ 0 h 1295400"/>
                <a:gd name="connsiteX0" fmla="*/ 0 w 685800"/>
                <a:gd name="connsiteY0" fmla="*/ 0 h 1314302"/>
                <a:gd name="connsiteX1" fmla="*/ 685800 w 685800"/>
                <a:gd name="connsiteY1" fmla="*/ 0 h 1314302"/>
                <a:gd name="connsiteX2" fmla="*/ 685800 w 685800"/>
                <a:gd name="connsiteY2" fmla="*/ 1295400 h 1314302"/>
                <a:gd name="connsiteX3" fmla="*/ 0 w 685800"/>
                <a:gd name="connsiteY3" fmla="*/ 1295400 h 1314302"/>
                <a:gd name="connsiteX4" fmla="*/ 0 w 685800"/>
                <a:gd name="connsiteY4" fmla="*/ 0 h 1314302"/>
                <a:gd name="connsiteX0" fmla="*/ 0 w 685800"/>
                <a:gd name="connsiteY0" fmla="*/ 0 h 1330006"/>
                <a:gd name="connsiteX1" fmla="*/ 685800 w 685800"/>
                <a:gd name="connsiteY1" fmla="*/ 0 h 1330006"/>
                <a:gd name="connsiteX2" fmla="*/ 685800 w 685800"/>
                <a:gd name="connsiteY2" fmla="*/ 1295400 h 1330006"/>
                <a:gd name="connsiteX3" fmla="*/ 0 w 685800"/>
                <a:gd name="connsiteY3" fmla="*/ 1295400 h 1330006"/>
                <a:gd name="connsiteX4" fmla="*/ 0 w 685800"/>
                <a:gd name="connsiteY4" fmla="*/ 0 h 1330006"/>
                <a:gd name="connsiteX0" fmla="*/ 0 w 685800"/>
                <a:gd name="connsiteY0" fmla="*/ 0 h 1320341"/>
                <a:gd name="connsiteX1" fmla="*/ 685800 w 685800"/>
                <a:gd name="connsiteY1" fmla="*/ 0 h 1320341"/>
                <a:gd name="connsiteX2" fmla="*/ 685800 w 685800"/>
                <a:gd name="connsiteY2" fmla="*/ 1295400 h 1320341"/>
                <a:gd name="connsiteX3" fmla="*/ 0 w 685800"/>
                <a:gd name="connsiteY3" fmla="*/ 1295400 h 1320341"/>
                <a:gd name="connsiteX4" fmla="*/ 0 w 685800"/>
                <a:gd name="connsiteY4" fmla="*/ 0 h 1320341"/>
                <a:gd name="connsiteX0" fmla="*/ 0 w 685800"/>
                <a:gd name="connsiteY0" fmla="*/ 0 h 1304776"/>
                <a:gd name="connsiteX1" fmla="*/ 685800 w 685800"/>
                <a:gd name="connsiteY1" fmla="*/ 0 h 1304776"/>
                <a:gd name="connsiteX2" fmla="*/ 685800 w 685800"/>
                <a:gd name="connsiteY2" fmla="*/ 1295400 h 1304776"/>
                <a:gd name="connsiteX3" fmla="*/ 0 w 685800"/>
                <a:gd name="connsiteY3" fmla="*/ 1295400 h 1304776"/>
                <a:gd name="connsiteX4" fmla="*/ 0 w 685800"/>
                <a:gd name="connsiteY4" fmla="*/ 0 h 1304776"/>
                <a:gd name="connsiteX0" fmla="*/ 0 w 685800"/>
                <a:gd name="connsiteY0" fmla="*/ 0 h 1303469"/>
                <a:gd name="connsiteX1" fmla="*/ 685800 w 685800"/>
                <a:gd name="connsiteY1" fmla="*/ 0 h 1303469"/>
                <a:gd name="connsiteX2" fmla="*/ 685800 w 685800"/>
                <a:gd name="connsiteY2" fmla="*/ 1295400 h 1303469"/>
                <a:gd name="connsiteX3" fmla="*/ 0 w 685800"/>
                <a:gd name="connsiteY3" fmla="*/ 1295400 h 1303469"/>
                <a:gd name="connsiteX4" fmla="*/ 0 w 685800"/>
                <a:gd name="connsiteY4" fmla="*/ 0 h 1303469"/>
                <a:gd name="connsiteX0" fmla="*/ 0 w 685800"/>
                <a:gd name="connsiteY0" fmla="*/ 0 h 1302292"/>
                <a:gd name="connsiteX1" fmla="*/ 685800 w 685800"/>
                <a:gd name="connsiteY1" fmla="*/ 0 h 1302292"/>
                <a:gd name="connsiteX2" fmla="*/ 685800 w 685800"/>
                <a:gd name="connsiteY2" fmla="*/ 1295400 h 1302292"/>
                <a:gd name="connsiteX3" fmla="*/ 0 w 685800"/>
                <a:gd name="connsiteY3" fmla="*/ 1295400 h 1302292"/>
                <a:gd name="connsiteX4" fmla="*/ 0 w 685800"/>
                <a:gd name="connsiteY4" fmla="*/ 0 h 1302292"/>
                <a:gd name="connsiteX0" fmla="*/ 0 w 685800"/>
                <a:gd name="connsiteY0" fmla="*/ 0 h 1303060"/>
                <a:gd name="connsiteX1" fmla="*/ 685800 w 685800"/>
                <a:gd name="connsiteY1" fmla="*/ 0 h 1303060"/>
                <a:gd name="connsiteX2" fmla="*/ 685800 w 685800"/>
                <a:gd name="connsiteY2" fmla="*/ 1295400 h 1303060"/>
                <a:gd name="connsiteX3" fmla="*/ 0 w 685800"/>
                <a:gd name="connsiteY3" fmla="*/ 1295400 h 1303060"/>
                <a:gd name="connsiteX4" fmla="*/ 0 w 685800"/>
                <a:gd name="connsiteY4" fmla="*/ 0 h 1303060"/>
                <a:gd name="connsiteX0" fmla="*/ 0 w 685800"/>
                <a:gd name="connsiteY0" fmla="*/ 0 h 1302667"/>
                <a:gd name="connsiteX1" fmla="*/ 685800 w 685800"/>
                <a:gd name="connsiteY1" fmla="*/ 0 h 1302667"/>
                <a:gd name="connsiteX2" fmla="*/ 685800 w 685800"/>
                <a:gd name="connsiteY2" fmla="*/ 1295400 h 1302667"/>
                <a:gd name="connsiteX3" fmla="*/ 0 w 685800"/>
                <a:gd name="connsiteY3" fmla="*/ 1295400 h 1302667"/>
                <a:gd name="connsiteX4" fmla="*/ 0 w 685800"/>
                <a:gd name="connsiteY4" fmla="*/ 0 h 1302667"/>
                <a:gd name="connsiteX0" fmla="*/ 0 w 685800"/>
                <a:gd name="connsiteY0" fmla="*/ 0 h 1301936"/>
                <a:gd name="connsiteX1" fmla="*/ 685800 w 685800"/>
                <a:gd name="connsiteY1" fmla="*/ 0 h 1301936"/>
                <a:gd name="connsiteX2" fmla="*/ 685800 w 685800"/>
                <a:gd name="connsiteY2" fmla="*/ 1295400 h 1301936"/>
                <a:gd name="connsiteX3" fmla="*/ 0 w 685800"/>
                <a:gd name="connsiteY3" fmla="*/ 1295400 h 1301936"/>
                <a:gd name="connsiteX4" fmla="*/ 0 w 685800"/>
                <a:gd name="connsiteY4" fmla="*/ 0 h 1301936"/>
                <a:gd name="connsiteX0" fmla="*/ 0 w 685800"/>
                <a:gd name="connsiteY0" fmla="*/ 0 h 1300684"/>
                <a:gd name="connsiteX1" fmla="*/ 685800 w 685800"/>
                <a:gd name="connsiteY1" fmla="*/ 0 h 1300684"/>
                <a:gd name="connsiteX2" fmla="*/ 685800 w 685800"/>
                <a:gd name="connsiteY2" fmla="*/ 1295400 h 1300684"/>
                <a:gd name="connsiteX3" fmla="*/ 0 w 685800"/>
                <a:gd name="connsiteY3" fmla="*/ 1295400 h 1300684"/>
                <a:gd name="connsiteX4" fmla="*/ 0 w 685800"/>
                <a:gd name="connsiteY4" fmla="*/ 0 h 1300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5800" h="1300684">
                  <a:moveTo>
                    <a:pt x="0" y="0"/>
                  </a:moveTo>
                  <a:lnTo>
                    <a:pt x="685800" y="0"/>
                  </a:lnTo>
                  <a:lnTo>
                    <a:pt x="685800" y="1295400"/>
                  </a:lnTo>
                  <a:cubicBezTo>
                    <a:pt x="439402" y="1304351"/>
                    <a:pt x="153603" y="1300248"/>
                    <a:pt x="0" y="1295400"/>
                  </a:cubicBez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197" name="Organigramme : Disque magnétique 196"/>
            <p:cNvSpPr/>
            <p:nvPr/>
          </p:nvSpPr>
          <p:spPr>
            <a:xfrm rot="16200000">
              <a:off x="5606529" y="3435901"/>
              <a:ext cx="558850" cy="304417"/>
            </a:xfrm>
            <a:prstGeom prst="flowChartMagneticDisk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98" name="Flèche vers le haut 197"/>
          <p:cNvSpPr/>
          <p:nvPr/>
        </p:nvSpPr>
        <p:spPr>
          <a:xfrm rot="5400000">
            <a:off x="3463739" y="1140756"/>
            <a:ext cx="282386" cy="486335"/>
          </a:xfrm>
          <a:prstGeom prst="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199" name="ZoneTexte 198"/>
          <p:cNvSpPr txBox="1"/>
          <p:nvPr/>
        </p:nvSpPr>
        <p:spPr bwMode="auto">
          <a:xfrm>
            <a:off x="2398644" y="1153091"/>
            <a:ext cx="96312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sz="1200" dirty="0" smtClean="0">
                <a:latin typeface="Calibri" panose="020F0502020204030204" pitchFamily="34" charset="0"/>
                <a:cs typeface="Consolas" panose="020B0609020204030204" pitchFamily="49" charset="0"/>
              </a:rPr>
              <a:t>Données de </a:t>
            </a:r>
            <a:r>
              <a:rPr lang="fr-FR" sz="1200" dirty="0" err="1" smtClean="0">
                <a:latin typeface="Calibri" panose="020F0502020204030204" pitchFamily="34" charset="0"/>
                <a:cs typeface="Consolas" panose="020B0609020204030204" pitchFamily="49" charset="0"/>
              </a:rPr>
              <a:t>vertices</a:t>
            </a:r>
            <a:endParaRPr lang="fr-FR" sz="1200" dirty="0" smtClean="0"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200" name="Flèche à angle droit 199"/>
          <p:cNvSpPr/>
          <p:nvPr/>
        </p:nvSpPr>
        <p:spPr>
          <a:xfrm rot="5400000">
            <a:off x="4100595" y="1541823"/>
            <a:ext cx="388145" cy="44189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201" name="Flèche à angle droit 200"/>
          <p:cNvSpPr/>
          <p:nvPr/>
        </p:nvSpPr>
        <p:spPr>
          <a:xfrm rot="5400000">
            <a:off x="4751362" y="2055595"/>
            <a:ext cx="388145" cy="44189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202" name="Flèche à angle droit 201"/>
          <p:cNvSpPr/>
          <p:nvPr/>
        </p:nvSpPr>
        <p:spPr>
          <a:xfrm rot="5400000">
            <a:off x="5402129" y="2569367"/>
            <a:ext cx="388145" cy="44189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203" name="Flèche à angle droit 202"/>
          <p:cNvSpPr/>
          <p:nvPr/>
        </p:nvSpPr>
        <p:spPr>
          <a:xfrm rot="5400000">
            <a:off x="6052896" y="3083138"/>
            <a:ext cx="388145" cy="44189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204" name="Flèche à angle droit 203"/>
          <p:cNvSpPr/>
          <p:nvPr/>
        </p:nvSpPr>
        <p:spPr>
          <a:xfrm rot="5400000">
            <a:off x="6703663" y="3596910"/>
            <a:ext cx="388145" cy="44189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sp>
        <p:nvSpPr>
          <p:cNvPr id="205" name="Flèche à angle droit 204"/>
          <p:cNvSpPr/>
          <p:nvPr/>
        </p:nvSpPr>
        <p:spPr>
          <a:xfrm rot="5400000">
            <a:off x="7354429" y="4110682"/>
            <a:ext cx="388145" cy="44189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sp>
      <p:grpSp>
        <p:nvGrpSpPr>
          <p:cNvPr id="206" name="Groupe 205"/>
          <p:cNvGrpSpPr/>
          <p:nvPr/>
        </p:nvGrpSpPr>
        <p:grpSpPr>
          <a:xfrm>
            <a:off x="3429000" y="1657350"/>
            <a:ext cx="838200" cy="762000"/>
            <a:chOff x="3361765" y="1733550"/>
            <a:chExt cx="838200" cy="762000"/>
          </a:xfrm>
        </p:grpSpPr>
        <p:sp>
          <p:nvSpPr>
            <p:cNvPr id="207" name="Rectangle à coins arrondis 206"/>
            <p:cNvSpPr/>
            <p:nvPr/>
          </p:nvSpPr>
          <p:spPr>
            <a:xfrm>
              <a:off x="3361765" y="1733550"/>
              <a:ext cx="838200" cy="7620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208" name="Ellipse 207"/>
            <p:cNvSpPr/>
            <p:nvPr/>
          </p:nvSpPr>
          <p:spPr>
            <a:xfrm>
              <a:off x="3590365" y="2190750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209" name="Ellipse 208"/>
            <p:cNvSpPr/>
            <p:nvPr/>
          </p:nvSpPr>
          <p:spPr>
            <a:xfrm>
              <a:off x="3821206" y="1885950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210" name="Ellipse 209"/>
            <p:cNvSpPr/>
            <p:nvPr/>
          </p:nvSpPr>
          <p:spPr>
            <a:xfrm>
              <a:off x="3897406" y="2126876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</p:grpSp>
      <p:grpSp>
        <p:nvGrpSpPr>
          <p:cNvPr id="211" name="Groupe 210"/>
          <p:cNvGrpSpPr/>
          <p:nvPr/>
        </p:nvGrpSpPr>
        <p:grpSpPr>
          <a:xfrm>
            <a:off x="4080286" y="2172820"/>
            <a:ext cx="838200" cy="762000"/>
            <a:chOff x="4049806" y="2266950"/>
            <a:chExt cx="838200" cy="762000"/>
          </a:xfrm>
        </p:grpSpPr>
        <p:sp>
          <p:nvSpPr>
            <p:cNvPr id="212" name="Rectangle à coins arrondis 211"/>
            <p:cNvSpPr/>
            <p:nvPr/>
          </p:nvSpPr>
          <p:spPr>
            <a:xfrm>
              <a:off x="4049806" y="2266950"/>
              <a:ext cx="838200" cy="7620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cxnSp>
          <p:nvCxnSpPr>
            <p:cNvPr id="213" name="Connecteur droit 212"/>
            <p:cNvCxnSpPr>
              <a:stCxn id="217" idx="0"/>
              <a:endCxn id="218" idx="0"/>
            </p:cNvCxnSpPr>
            <p:nvPr/>
          </p:nvCxnSpPr>
          <p:spPr>
            <a:xfrm>
              <a:off x="4547347" y="2419350"/>
              <a:ext cx="76200" cy="240926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4" name="Connecteur droit 213"/>
            <p:cNvCxnSpPr>
              <a:stCxn id="216" idx="6"/>
              <a:endCxn id="218" idx="2"/>
            </p:cNvCxnSpPr>
            <p:nvPr/>
          </p:nvCxnSpPr>
          <p:spPr>
            <a:xfrm flipV="1">
              <a:off x="4354606" y="2698376"/>
              <a:ext cx="230841" cy="63874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5" name="Connecteur droit 214"/>
            <p:cNvCxnSpPr>
              <a:stCxn id="216" idx="7"/>
              <a:endCxn id="217" idx="3"/>
            </p:cNvCxnSpPr>
            <p:nvPr/>
          </p:nvCxnSpPr>
          <p:spPr>
            <a:xfrm flipV="1">
              <a:off x="4343447" y="2484391"/>
              <a:ext cx="176959" cy="250918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16" name="Ellipse 215"/>
            <p:cNvSpPr/>
            <p:nvPr/>
          </p:nvSpPr>
          <p:spPr>
            <a:xfrm>
              <a:off x="4278406" y="2724150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217" name="Ellipse 216"/>
            <p:cNvSpPr/>
            <p:nvPr/>
          </p:nvSpPr>
          <p:spPr>
            <a:xfrm>
              <a:off x="4509247" y="2419350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218" name="Ellipse 217"/>
            <p:cNvSpPr/>
            <p:nvPr/>
          </p:nvSpPr>
          <p:spPr>
            <a:xfrm>
              <a:off x="4585447" y="2660276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</p:grpSp>
      <p:grpSp>
        <p:nvGrpSpPr>
          <p:cNvPr id="219" name="Groupe 218"/>
          <p:cNvGrpSpPr/>
          <p:nvPr/>
        </p:nvGrpSpPr>
        <p:grpSpPr>
          <a:xfrm>
            <a:off x="4731572" y="2688290"/>
            <a:ext cx="838200" cy="762000"/>
            <a:chOff x="4737847" y="2800350"/>
            <a:chExt cx="838200" cy="762000"/>
          </a:xfrm>
        </p:grpSpPr>
        <p:sp>
          <p:nvSpPr>
            <p:cNvPr id="220" name="Rectangle à coins arrondis 219"/>
            <p:cNvSpPr/>
            <p:nvPr/>
          </p:nvSpPr>
          <p:spPr>
            <a:xfrm>
              <a:off x="4737847" y="2800350"/>
              <a:ext cx="838200" cy="7620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cxnSp>
          <p:nvCxnSpPr>
            <p:cNvPr id="221" name="Connecteur droit 220"/>
            <p:cNvCxnSpPr>
              <a:stCxn id="225" idx="0"/>
              <a:endCxn id="227" idx="0"/>
            </p:cNvCxnSpPr>
            <p:nvPr/>
          </p:nvCxnSpPr>
          <p:spPr>
            <a:xfrm>
              <a:off x="5235388" y="2952750"/>
              <a:ext cx="76200" cy="24092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2" name="Connecteur droit 221"/>
            <p:cNvCxnSpPr>
              <a:stCxn id="224" idx="6"/>
              <a:endCxn id="227" idx="2"/>
            </p:cNvCxnSpPr>
            <p:nvPr/>
          </p:nvCxnSpPr>
          <p:spPr>
            <a:xfrm flipV="1">
              <a:off x="5042647" y="3231776"/>
              <a:ext cx="230841" cy="6387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3" name="Connecteur droit 222"/>
            <p:cNvCxnSpPr>
              <a:stCxn id="224" idx="7"/>
              <a:endCxn id="225" idx="3"/>
            </p:cNvCxnSpPr>
            <p:nvPr/>
          </p:nvCxnSpPr>
          <p:spPr>
            <a:xfrm flipV="1">
              <a:off x="5031488" y="3017791"/>
              <a:ext cx="176959" cy="2509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24" name="Ellipse 223"/>
            <p:cNvSpPr/>
            <p:nvPr/>
          </p:nvSpPr>
          <p:spPr>
            <a:xfrm>
              <a:off x="4966447" y="3257550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225" name="Ellipse 224"/>
            <p:cNvSpPr/>
            <p:nvPr/>
          </p:nvSpPr>
          <p:spPr>
            <a:xfrm>
              <a:off x="5197288" y="2952750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cxnSp>
          <p:nvCxnSpPr>
            <p:cNvPr id="226" name="Connecteur droit 225"/>
            <p:cNvCxnSpPr>
              <a:stCxn id="227" idx="1"/>
              <a:endCxn id="228" idx="2"/>
            </p:cNvCxnSpPr>
            <p:nvPr/>
          </p:nvCxnSpPr>
          <p:spPr>
            <a:xfrm flipH="1" flipV="1">
              <a:off x="5083267" y="3143250"/>
              <a:ext cx="201380" cy="61585"/>
            </a:xfrm>
            <a:prstGeom prst="line">
              <a:avLst/>
            </a:prstGeom>
            <a:ln>
              <a:solidFill>
                <a:schemeClr val="accent2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27" name="Ellipse 226"/>
            <p:cNvSpPr/>
            <p:nvPr/>
          </p:nvSpPr>
          <p:spPr>
            <a:xfrm>
              <a:off x="5273488" y="3193676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228" name="Ellipse 227"/>
            <p:cNvSpPr/>
            <p:nvPr/>
          </p:nvSpPr>
          <p:spPr>
            <a:xfrm>
              <a:off x="5083267" y="3105150"/>
              <a:ext cx="76200" cy="762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</p:grpSp>
      <p:grpSp>
        <p:nvGrpSpPr>
          <p:cNvPr id="229" name="Groupe 228"/>
          <p:cNvGrpSpPr/>
          <p:nvPr/>
        </p:nvGrpSpPr>
        <p:grpSpPr>
          <a:xfrm>
            <a:off x="5382858" y="3203760"/>
            <a:ext cx="838200" cy="762000"/>
            <a:chOff x="5440175" y="3346076"/>
            <a:chExt cx="838200" cy="762000"/>
          </a:xfrm>
        </p:grpSpPr>
        <p:sp>
          <p:nvSpPr>
            <p:cNvPr id="230" name="Rectangle à coins arrondis 229"/>
            <p:cNvSpPr/>
            <p:nvPr/>
          </p:nvSpPr>
          <p:spPr>
            <a:xfrm>
              <a:off x="5440175" y="3346076"/>
              <a:ext cx="838200" cy="7620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grpSp>
          <p:nvGrpSpPr>
            <p:cNvPr id="231" name="Groupe 230"/>
            <p:cNvGrpSpPr/>
            <p:nvPr/>
          </p:nvGrpSpPr>
          <p:grpSpPr>
            <a:xfrm>
              <a:off x="5814893" y="3498476"/>
              <a:ext cx="172082" cy="310963"/>
              <a:chOff x="5814893" y="3498476"/>
              <a:chExt cx="172082" cy="310963"/>
            </a:xfrm>
          </p:grpSpPr>
          <p:cxnSp>
            <p:nvCxnSpPr>
              <p:cNvPr id="240" name="Connecteur droit 239"/>
              <p:cNvCxnSpPr/>
              <p:nvPr/>
            </p:nvCxnSpPr>
            <p:spPr>
              <a:xfrm flipH="1" flipV="1">
                <a:off x="5814893" y="3696284"/>
                <a:ext cx="45502" cy="11315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1" name="Connecteur droit 240"/>
              <p:cNvCxnSpPr/>
              <p:nvPr/>
            </p:nvCxnSpPr>
            <p:spPr>
              <a:xfrm flipH="1">
                <a:off x="5860396" y="3739402"/>
                <a:ext cx="50379" cy="63874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2" name="Connecteur droit 241"/>
              <p:cNvCxnSpPr>
                <a:stCxn id="236" idx="0"/>
              </p:cNvCxnSpPr>
              <p:nvPr/>
            </p:nvCxnSpPr>
            <p:spPr>
              <a:xfrm flipH="1">
                <a:off x="5910775" y="3498476"/>
                <a:ext cx="26941" cy="22129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3" name="Connecteur droit 242"/>
              <p:cNvCxnSpPr/>
              <p:nvPr/>
            </p:nvCxnSpPr>
            <p:spPr>
              <a:xfrm flipH="1">
                <a:off x="5924245" y="3650876"/>
                <a:ext cx="62730" cy="68892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4" name="Connecteur droit 243"/>
              <p:cNvCxnSpPr>
                <a:endCxn id="239" idx="6"/>
              </p:cNvCxnSpPr>
              <p:nvPr/>
            </p:nvCxnSpPr>
            <p:spPr>
              <a:xfrm flipH="1">
                <a:off x="5861795" y="3650876"/>
                <a:ext cx="62451" cy="3810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45" name="Connecteur droit 244"/>
              <p:cNvCxnSpPr/>
              <p:nvPr/>
            </p:nvCxnSpPr>
            <p:spPr>
              <a:xfrm>
                <a:off x="5924246" y="3650876"/>
                <a:ext cx="62729" cy="0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  <a:effectLst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</p:grpSp>
        <p:cxnSp>
          <p:nvCxnSpPr>
            <p:cNvPr id="232" name="Connecteur droit 231"/>
            <p:cNvCxnSpPr>
              <a:stCxn id="236" idx="0"/>
              <a:endCxn id="238" idx="0"/>
            </p:cNvCxnSpPr>
            <p:nvPr/>
          </p:nvCxnSpPr>
          <p:spPr>
            <a:xfrm>
              <a:off x="5937716" y="3498476"/>
              <a:ext cx="76200" cy="24092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3" name="Connecteur droit 232"/>
            <p:cNvCxnSpPr>
              <a:stCxn id="235" idx="6"/>
              <a:endCxn id="238" idx="2"/>
            </p:cNvCxnSpPr>
            <p:nvPr/>
          </p:nvCxnSpPr>
          <p:spPr>
            <a:xfrm flipV="1">
              <a:off x="5744975" y="3777502"/>
              <a:ext cx="230841" cy="63874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4" name="Connecteur droit 233"/>
            <p:cNvCxnSpPr>
              <a:stCxn id="235" idx="7"/>
              <a:endCxn id="236" idx="3"/>
            </p:cNvCxnSpPr>
            <p:nvPr/>
          </p:nvCxnSpPr>
          <p:spPr>
            <a:xfrm flipV="1">
              <a:off x="5733816" y="3563517"/>
              <a:ext cx="176959" cy="25091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35" name="Ellipse 234"/>
            <p:cNvSpPr/>
            <p:nvPr/>
          </p:nvSpPr>
          <p:spPr>
            <a:xfrm>
              <a:off x="5668775" y="3803276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236" name="Ellipse 235"/>
            <p:cNvSpPr/>
            <p:nvPr/>
          </p:nvSpPr>
          <p:spPr>
            <a:xfrm>
              <a:off x="5899616" y="3498476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cxnSp>
          <p:nvCxnSpPr>
            <p:cNvPr id="237" name="Connecteur droit 236"/>
            <p:cNvCxnSpPr>
              <a:stCxn id="238" idx="1"/>
              <a:endCxn id="239" idx="2"/>
            </p:cNvCxnSpPr>
            <p:nvPr/>
          </p:nvCxnSpPr>
          <p:spPr>
            <a:xfrm flipH="1" flipV="1">
              <a:off x="5785595" y="3688976"/>
              <a:ext cx="201380" cy="61585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38" name="Ellipse 237"/>
            <p:cNvSpPr/>
            <p:nvPr/>
          </p:nvSpPr>
          <p:spPr>
            <a:xfrm>
              <a:off x="5975816" y="3739402"/>
              <a:ext cx="76200" cy="762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sp>
          <p:nvSpPr>
            <p:cNvPr id="239" name="Ellipse 238"/>
            <p:cNvSpPr/>
            <p:nvPr/>
          </p:nvSpPr>
          <p:spPr>
            <a:xfrm>
              <a:off x="5785595" y="3650876"/>
              <a:ext cx="76200" cy="762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</p:grpSp>
      <p:grpSp>
        <p:nvGrpSpPr>
          <p:cNvPr id="246" name="Groupe 245"/>
          <p:cNvGrpSpPr/>
          <p:nvPr/>
        </p:nvGrpSpPr>
        <p:grpSpPr>
          <a:xfrm>
            <a:off x="6034144" y="3719230"/>
            <a:ext cx="838200" cy="762000"/>
            <a:chOff x="6166316" y="3872168"/>
            <a:chExt cx="838200" cy="762000"/>
          </a:xfrm>
        </p:grpSpPr>
        <p:sp>
          <p:nvSpPr>
            <p:cNvPr id="247" name="Rectangle à coins arrondis 246"/>
            <p:cNvSpPr/>
            <p:nvPr/>
          </p:nvSpPr>
          <p:spPr>
            <a:xfrm>
              <a:off x="6166316" y="3872168"/>
              <a:ext cx="838200" cy="7620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grpSp>
          <p:nvGrpSpPr>
            <p:cNvPr id="248" name="Groupe 247"/>
            <p:cNvGrpSpPr/>
            <p:nvPr/>
          </p:nvGrpSpPr>
          <p:grpSpPr>
            <a:xfrm>
              <a:off x="6424269" y="4024567"/>
              <a:ext cx="363782" cy="365743"/>
              <a:chOff x="6424269" y="4024567"/>
              <a:chExt cx="363782" cy="365743"/>
            </a:xfrm>
          </p:grpSpPr>
          <p:sp>
            <p:nvSpPr>
              <p:cNvPr id="249" name="Rectangle 248"/>
              <p:cNvSpPr/>
              <p:nvPr/>
            </p:nvSpPr>
            <p:spPr>
              <a:xfrm>
                <a:off x="6650386" y="4024568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6604668" y="4024567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6650386" y="4070286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6604668" y="4070285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6604668" y="4116005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6558950" y="4116004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6696613" y="4116006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6650895" y="4116005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6604668" y="4161722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6558950" y="4161721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6696613" y="4161723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6650895" y="4161722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6604668" y="4207439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6558950" y="4207438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6696613" y="4207440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6650895" y="4207439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6515646" y="4207438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6604668" y="4253156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6558950" y="4253155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6696613" y="4253157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6650895" y="4253156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70" name="Rectangle 269"/>
              <p:cNvSpPr/>
              <p:nvPr/>
            </p:nvSpPr>
            <p:spPr>
              <a:xfrm>
                <a:off x="6515646" y="4253155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6742332" y="4253157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6559009" y="4298873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6513291" y="4298872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6650954" y="4298874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6605236" y="4298873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6469987" y="4298872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6696673" y="4298874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78" name="Rectangle 277"/>
              <p:cNvSpPr/>
              <p:nvPr/>
            </p:nvSpPr>
            <p:spPr>
              <a:xfrm>
                <a:off x="6513291" y="4344591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79" name="Rectangle 278"/>
              <p:cNvSpPr/>
              <p:nvPr/>
            </p:nvSpPr>
            <p:spPr>
              <a:xfrm>
                <a:off x="6467573" y="4344590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80" name="Rectangle 279"/>
              <p:cNvSpPr/>
              <p:nvPr/>
            </p:nvSpPr>
            <p:spPr>
              <a:xfrm>
                <a:off x="6424269" y="4344590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81" name="Rectangle 280"/>
              <p:cNvSpPr/>
              <p:nvPr/>
            </p:nvSpPr>
            <p:spPr>
              <a:xfrm>
                <a:off x="6469987" y="4253793"/>
                <a:ext cx="45719" cy="457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282" name="Forme libre 281"/>
          <p:cNvSpPr/>
          <p:nvPr/>
        </p:nvSpPr>
        <p:spPr>
          <a:xfrm>
            <a:off x="2405195" y="3194902"/>
            <a:ext cx="1224000" cy="457200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Optionnel</a:t>
            </a:r>
          </a:p>
        </p:txBody>
      </p:sp>
      <p:sp>
        <p:nvSpPr>
          <p:cNvPr id="283" name="Forme libre 282"/>
          <p:cNvSpPr/>
          <p:nvPr/>
        </p:nvSpPr>
        <p:spPr>
          <a:xfrm>
            <a:off x="2405195" y="3747458"/>
            <a:ext cx="1224000" cy="457200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Fixe</a:t>
            </a:r>
          </a:p>
        </p:txBody>
      </p:sp>
      <p:grpSp>
        <p:nvGrpSpPr>
          <p:cNvPr id="284" name="Groupe 283"/>
          <p:cNvGrpSpPr/>
          <p:nvPr/>
        </p:nvGrpSpPr>
        <p:grpSpPr>
          <a:xfrm>
            <a:off x="6685428" y="4234702"/>
            <a:ext cx="838200" cy="762000"/>
            <a:chOff x="6166316" y="3872168"/>
            <a:chExt cx="838200" cy="762000"/>
          </a:xfrm>
        </p:grpSpPr>
        <p:sp>
          <p:nvSpPr>
            <p:cNvPr id="285" name="Rectangle à coins arrondis 284"/>
            <p:cNvSpPr/>
            <p:nvPr/>
          </p:nvSpPr>
          <p:spPr>
            <a:xfrm>
              <a:off x="6166316" y="3872168"/>
              <a:ext cx="838200" cy="762000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algn="ctr"/>
              <a:endParaRPr lang="fr-FR" sz="1200" dirty="0" smtClean="0">
                <a:latin typeface="Calibri" panose="020F0502020204030204" pitchFamily="34" charset="0"/>
              </a:endParaRPr>
            </a:p>
          </p:txBody>
        </p:sp>
        <p:grpSp>
          <p:nvGrpSpPr>
            <p:cNvPr id="286" name="Groupe 285"/>
            <p:cNvGrpSpPr/>
            <p:nvPr/>
          </p:nvGrpSpPr>
          <p:grpSpPr>
            <a:xfrm>
              <a:off x="6424269" y="4024567"/>
              <a:ext cx="363782" cy="365743"/>
              <a:chOff x="6424269" y="4024567"/>
              <a:chExt cx="363782" cy="365743"/>
            </a:xfrm>
          </p:grpSpPr>
          <p:sp>
            <p:nvSpPr>
              <p:cNvPr id="287" name="Rectangle 286"/>
              <p:cNvSpPr/>
              <p:nvPr/>
            </p:nvSpPr>
            <p:spPr>
              <a:xfrm>
                <a:off x="6650386" y="4024568"/>
                <a:ext cx="45719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6604668" y="4024567"/>
                <a:ext cx="45719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6650386" y="4070286"/>
                <a:ext cx="45719" cy="45719"/>
              </a:xfrm>
              <a:prstGeom prst="rect">
                <a:avLst/>
              </a:prstGeom>
              <a:solidFill>
                <a:srgbClr val="FF202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6604668" y="4070285"/>
                <a:ext cx="45719" cy="45719"/>
              </a:xfrm>
              <a:prstGeom prst="rect">
                <a:avLst/>
              </a:prstGeom>
              <a:solidFill>
                <a:srgbClr val="FF202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6604668" y="4116005"/>
                <a:ext cx="45719" cy="45719"/>
              </a:xfrm>
              <a:prstGeom prst="rect">
                <a:avLst/>
              </a:prstGeom>
              <a:solidFill>
                <a:srgbClr val="FF404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6558950" y="4116004"/>
                <a:ext cx="45719" cy="45719"/>
              </a:xfrm>
              <a:prstGeom prst="rect">
                <a:avLst/>
              </a:prstGeom>
              <a:solidFill>
                <a:srgbClr val="FF404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93" name="Rectangle 292"/>
              <p:cNvSpPr/>
              <p:nvPr/>
            </p:nvSpPr>
            <p:spPr>
              <a:xfrm>
                <a:off x="6696613" y="4116006"/>
                <a:ext cx="45719" cy="45719"/>
              </a:xfrm>
              <a:prstGeom prst="rect">
                <a:avLst/>
              </a:prstGeom>
              <a:solidFill>
                <a:srgbClr val="FF404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6650895" y="4116005"/>
                <a:ext cx="45719" cy="45719"/>
              </a:xfrm>
              <a:prstGeom prst="rect">
                <a:avLst/>
              </a:prstGeom>
              <a:solidFill>
                <a:srgbClr val="FF404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95" name="Rectangle 294"/>
              <p:cNvSpPr/>
              <p:nvPr/>
            </p:nvSpPr>
            <p:spPr>
              <a:xfrm>
                <a:off x="6604668" y="4161722"/>
                <a:ext cx="45719" cy="45719"/>
              </a:xfrm>
              <a:prstGeom prst="rect">
                <a:avLst/>
              </a:prstGeom>
              <a:solidFill>
                <a:srgbClr val="FF606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96" name="Rectangle 295"/>
              <p:cNvSpPr/>
              <p:nvPr/>
            </p:nvSpPr>
            <p:spPr>
              <a:xfrm>
                <a:off x="6558950" y="4161721"/>
                <a:ext cx="45719" cy="45719"/>
              </a:xfrm>
              <a:prstGeom prst="rect">
                <a:avLst/>
              </a:prstGeom>
              <a:solidFill>
                <a:srgbClr val="FF606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97" name="Rectangle 296"/>
              <p:cNvSpPr/>
              <p:nvPr/>
            </p:nvSpPr>
            <p:spPr>
              <a:xfrm>
                <a:off x="6696613" y="4161723"/>
                <a:ext cx="45719" cy="45719"/>
              </a:xfrm>
              <a:prstGeom prst="rect">
                <a:avLst/>
              </a:prstGeom>
              <a:solidFill>
                <a:srgbClr val="FF606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98" name="Rectangle 297"/>
              <p:cNvSpPr/>
              <p:nvPr/>
            </p:nvSpPr>
            <p:spPr>
              <a:xfrm>
                <a:off x="6650895" y="4161722"/>
                <a:ext cx="45719" cy="45719"/>
              </a:xfrm>
              <a:prstGeom prst="rect">
                <a:avLst/>
              </a:prstGeom>
              <a:solidFill>
                <a:srgbClr val="FF606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299" name="Rectangle 298"/>
              <p:cNvSpPr/>
              <p:nvPr/>
            </p:nvSpPr>
            <p:spPr>
              <a:xfrm>
                <a:off x="6604668" y="4207439"/>
                <a:ext cx="45719" cy="45719"/>
              </a:xfrm>
              <a:prstGeom prst="rect">
                <a:avLst/>
              </a:prstGeom>
              <a:solidFill>
                <a:srgbClr val="FF808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00" name="Rectangle 299"/>
              <p:cNvSpPr/>
              <p:nvPr/>
            </p:nvSpPr>
            <p:spPr>
              <a:xfrm>
                <a:off x="6558950" y="4207438"/>
                <a:ext cx="45719" cy="45719"/>
              </a:xfrm>
              <a:prstGeom prst="rect">
                <a:avLst/>
              </a:prstGeom>
              <a:solidFill>
                <a:srgbClr val="FF808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01" name="Rectangle 300"/>
              <p:cNvSpPr/>
              <p:nvPr/>
            </p:nvSpPr>
            <p:spPr>
              <a:xfrm>
                <a:off x="6696613" y="4207440"/>
                <a:ext cx="45719" cy="45719"/>
              </a:xfrm>
              <a:prstGeom prst="rect">
                <a:avLst/>
              </a:prstGeom>
              <a:solidFill>
                <a:srgbClr val="FF808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02" name="Rectangle 301"/>
              <p:cNvSpPr/>
              <p:nvPr/>
            </p:nvSpPr>
            <p:spPr>
              <a:xfrm>
                <a:off x="6650895" y="4207439"/>
                <a:ext cx="45719" cy="45719"/>
              </a:xfrm>
              <a:prstGeom prst="rect">
                <a:avLst/>
              </a:prstGeom>
              <a:solidFill>
                <a:srgbClr val="FF808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03" name="Rectangle 302"/>
              <p:cNvSpPr/>
              <p:nvPr/>
            </p:nvSpPr>
            <p:spPr>
              <a:xfrm>
                <a:off x="6515646" y="4207438"/>
                <a:ext cx="45719" cy="45719"/>
              </a:xfrm>
              <a:prstGeom prst="rect">
                <a:avLst/>
              </a:prstGeom>
              <a:solidFill>
                <a:srgbClr val="FF808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04" name="Rectangle 303"/>
              <p:cNvSpPr/>
              <p:nvPr/>
            </p:nvSpPr>
            <p:spPr>
              <a:xfrm>
                <a:off x="6604668" y="4253156"/>
                <a:ext cx="45719" cy="45719"/>
              </a:xfrm>
              <a:prstGeom prst="rect">
                <a:avLst/>
              </a:prstGeom>
              <a:solidFill>
                <a:srgbClr val="FFA0A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05" name="Rectangle 304"/>
              <p:cNvSpPr/>
              <p:nvPr/>
            </p:nvSpPr>
            <p:spPr>
              <a:xfrm>
                <a:off x="6558950" y="4253155"/>
                <a:ext cx="45719" cy="45719"/>
              </a:xfrm>
              <a:prstGeom prst="rect">
                <a:avLst/>
              </a:prstGeom>
              <a:solidFill>
                <a:srgbClr val="FFA0A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06" name="Rectangle 305"/>
              <p:cNvSpPr/>
              <p:nvPr/>
            </p:nvSpPr>
            <p:spPr>
              <a:xfrm>
                <a:off x="6696613" y="4253157"/>
                <a:ext cx="45719" cy="45719"/>
              </a:xfrm>
              <a:prstGeom prst="rect">
                <a:avLst/>
              </a:prstGeom>
              <a:solidFill>
                <a:srgbClr val="FFA0A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07" name="Rectangle 306"/>
              <p:cNvSpPr/>
              <p:nvPr/>
            </p:nvSpPr>
            <p:spPr>
              <a:xfrm>
                <a:off x="6650895" y="4253156"/>
                <a:ext cx="45719" cy="45719"/>
              </a:xfrm>
              <a:prstGeom prst="rect">
                <a:avLst/>
              </a:prstGeom>
              <a:solidFill>
                <a:srgbClr val="FFA0A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08" name="Rectangle 307"/>
              <p:cNvSpPr/>
              <p:nvPr/>
            </p:nvSpPr>
            <p:spPr>
              <a:xfrm>
                <a:off x="6515646" y="4253155"/>
                <a:ext cx="45719" cy="45719"/>
              </a:xfrm>
              <a:prstGeom prst="rect">
                <a:avLst/>
              </a:prstGeom>
              <a:solidFill>
                <a:srgbClr val="FFA0A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09" name="Rectangle 308"/>
              <p:cNvSpPr/>
              <p:nvPr/>
            </p:nvSpPr>
            <p:spPr>
              <a:xfrm>
                <a:off x="6742332" y="4253157"/>
                <a:ext cx="45719" cy="45719"/>
              </a:xfrm>
              <a:prstGeom prst="rect">
                <a:avLst/>
              </a:prstGeom>
              <a:solidFill>
                <a:srgbClr val="FFA0A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10" name="Rectangle 309"/>
              <p:cNvSpPr/>
              <p:nvPr/>
            </p:nvSpPr>
            <p:spPr>
              <a:xfrm>
                <a:off x="6559009" y="4298873"/>
                <a:ext cx="45719" cy="45719"/>
              </a:xfrm>
              <a:prstGeom prst="rect">
                <a:avLst/>
              </a:prstGeom>
              <a:solidFill>
                <a:srgbClr val="FFC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11" name="Rectangle 310"/>
              <p:cNvSpPr/>
              <p:nvPr/>
            </p:nvSpPr>
            <p:spPr>
              <a:xfrm>
                <a:off x="6513291" y="4298872"/>
                <a:ext cx="45719" cy="45719"/>
              </a:xfrm>
              <a:prstGeom prst="rect">
                <a:avLst/>
              </a:prstGeom>
              <a:solidFill>
                <a:srgbClr val="FFC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6650954" y="4298874"/>
                <a:ext cx="45719" cy="45719"/>
              </a:xfrm>
              <a:prstGeom prst="rect">
                <a:avLst/>
              </a:prstGeom>
              <a:solidFill>
                <a:srgbClr val="FFC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6605236" y="4298873"/>
                <a:ext cx="45719" cy="45719"/>
              </a:xfrm>
              <a:prstGeom prst="rect">
                <a:avLst/>
              </a:prstGeom>
              <a:solidFill>
                <a:srgbClr val="FFC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6469987" y="4298872"/>
                <a:ext cx="45719" cy="45719"/>
              </a:xfrm>
              <a:prstGeom prst="rect">
                <a:avLst/>
              </a:prstGeom>
              <a:solidFill>
                <a:srgbClr val="FFC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6696673" y="4298874"/>
                <a:ext cx="45719" cy="45719"/>
              </a:xfrm>
              <a:prstGeom prst="rect">
                <a:avLst/>
              </a:prstGeom>
              <a:solidFill>
                <a:srgbClr val="FFC0C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6513291" y="4344591"/>
                <a:ext cx="45719" cy="45719"/>
              </a:xfrm>
              <a:prstGeom prst="rect">
                <a:avLst/>
              </a:prstGeom>
              <a:solidFill>
                <a:srgbClr val="FFE0E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6467573" y="4344590"/>
                <a:ext cx="45719" cy="45719"/>
              </a:xfrm>
              <a:prstGeom prst="rect">
                <a:avLst/>
              </a:prstGeom>
              <a:solidFill>
                <a:srgbClr val="FFE0E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6424269" y="4344590"/>
                <a:ext cx="45719" cy="45719"/>
              </a:xfrm>
              <a:prstGeom prst="rect">
                <a:avLst/>
              </a:prstGeom>
              <a:solidFill>
                <a:srgbClr val="FFE0E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>
              <a:xfrm>
                <a:off x="6469987" y="4253793"/>
                <a:ext cx="45719" cy="45719"/>
              </a:xfrm>
              <a:prstGeom prst="rect">
                <a:avLst/>
              </a:prstGeom>
              <a:solidFill>
                <a:srgbClr val="FFA0A0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>
                <a:spAutoFit/>
              </a:bodyPr>
              <a:lstStyle/>
              <a:p>
                <a:pPr algn="ctr"/>
                <a:endParaRPr lang="fr-FR" sz="1200" dirty="0" smtClean="0"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320" name="Espace réservé du contenu 2"/>
          <p:cNvSpPr txBox="1">
            <a:spLocks/>
          </p:cNvSpPr>
          <p:nvPr/>
        </p:nvSpPr>
        <p:spPr bwMode="auto">
          <a:xfrm>
            <a:off x="2362200" y="4324350"/>
            <a:ext cx="3632499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1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742950" lvl="1" indent="-285750" eaLnBrk="1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eaLnBrk="1" hangingPunct="1">
              <a:spcBef>
                <a:spcPct val="20000"/>
              </a:spcBef>
              <a:buSzPct val="60000"/>
              <a:buFontTx/>
              <a:buBlip>
                <a:blip r:embed="rId4"/>
              </a:buBlip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eaLnBrk="1" hangingPunct="1">
              <a:spcBef>
                <a:spcPct val="20000"/>
              </a:spcBef>
              <a:buSzPct val="65000"/>
              <a:buFontTx/>
              <a:buBlip>
                <a:blip r:embed="rId4"/>
              </a:buBlip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eaLnBrk="1" hangingPunct="1">
              <a:spcBef>
                <a:spcPct val="20000"/>
              </a:spcBef>
              <a:buSzPct val="70000"/>
              <a:buFontTx/>
              <a:buBlip>
                <a:blip r:embed="rId4"/>
              </a:buBlip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latin typeface="+mn-lt"/>
                <a:cs typeface="+mn-cs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latin typeface="+mn-lt"/>
                <a:cs typeface="+mn-cs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latin typeface="+mn-lt"/>
                <a:cs typeface="+mn-cs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SzPct val="70000"/>
              <a:buBlip>
                <a:blip r:embed="rId5"/>
              </a:buBlip>
              <a:defRPr sz="2000">
                <a:latin typeface="+mn-lt"/>
                <a:cs typeface="+mn-cs"/>
              </a:defRPr>
            </a:lvl9pPr>
          </a:lstStyle>
          <a:p>
            <a:r>
              <a:rPr lang="fr-FR" sz="1800" dirty="0"/>
              <a:t>Il faut donc écrire le </a:t>
            </a:r>
            <a:r>
              <a:rPr lang="fr-FR" sz="1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vertex </a:t>
            </a:r>
            <a:r>
              <a:rPr lang="fr-FR" sz="1800" b="1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shader</a:t>
            </a:r>
            <a:r>
              <a:rPr lang="fr-FR" sz="1800" dirty="0"/>
              <a:t> et le </a:t>
            </a:r>
            <a:r>
              <a:rPr lang="fr-FR" sz="1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 </a:t>
            </a:r>
            <a:r>
              <a:rPr lang="fr-FR" sz="1800" b="1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shader</a:t>
            </a:r>
            <a:endParaRPr lang="fr-FR" sz="1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1" name="Rectangle à coins arrondis 320"/>
          <p:cNvSpPr/>
          <p:nvPr/>
        </p:nvSpPr>
        <p:spPr>
          <a:xfrm>
            <a:off x="5751254" y="1478878"/>
            <a:ext cx="3374816" cy="306467"/>
          </a:xfrm>
          <a:prstGeom prst="wedgeRoundRectCallout">
            <a:avLst>
              <a:gd name="adj1" fmla="val -53377"/>
              <a:gd name="adj2" fmla="val 48167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Création de primitives (Points, lignes ou triangles)</a:t>
            </a:r>
          </a:p>
        </p:txBody>
      </p:sp>
      <p:sp>
        <p:nvSpPr>
          <p:cNvPr id="322" name="Rectangle à coins arrondis 321"/>
          <p:cNvSpPr/>
          <p:nvPr/>
        </p:nvSpPr>
        <p:spPr>
          <a:xfrm>
            <a:off x="6498975" y="1888720"/>
            <a:ext cx="2218101" cy="306467"/>
          </a:xfrm>
          <a:prstGeom prst="wedgeRoundRectCallout">
            <a:avLst>
              <a:gd name="adj1" fmla="val -61688"/>
              <a:gd name="adj2" fmla="val 61329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Création de nouveaux </a:t>
            </a:r>
            <a:r>
              <a:rPr lang="fr-FR" sz="1200" dirty="0" err="1" smtClean="0">
                <a:latin typeface="Calibri" panose="020F0502020204030204" pitchFamily="34" charset="0"/>
              </a:rPr>
              <a:t>vertices</a:t>
            </a:r>
            <a:endParaRPr lang="fr-FR" sz="1200" dirty="0" smtClean="0">
              <a:latin typeface="Calibri" panose="020F0502020204030204" pitchFamily="34" charset="0"/>
            </a:endParaRPr>
          </a:p>
        </p:txBody>
      </p:sp>
      <p:sp>
        <p:nvSpPr>
          <p:cNvPr id="323" name="Rectangle à coins arrondis 322"/>
          <p:cNvSpPr/>
          <p:nvPr/>
        </p:nvSpPr>
        <p:spPr>
          <a:xfrm>
            <a:off x="6726666" y="2298562"/>
            <a:ext cx="2218101" cy="306467"/>
          </a:xfrm>
          <a:prstGeom prst="wedgeRoundRectCallout">
            <a:avLst>
              <a:gd name="adj1" fmla="val -59283"/>
              <a:gd name="adj2" fmla="val 58843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Subdivision des primitives</a:t>
            </a:r>
          </a:p>
        </p:txBody>
      </p:sp>
      <p:sp>
        <p:nvSpPr>
          <p:cNvPr id="324" name="Rectangle à coins arrondis 323"/>
          <p:cNvSpPr/>
          <p:nvPr/>
        </p:nvSpPr>
        <p:spPr>
          <a:xfrm>
            <a:off x="7523628" y="2708404"/>
            <a:ext cx="1566817" cy="306467"/>
          </a:xfrm>
          <a:prstGeom prst="wedgeRoundRectCallout">
            <a:avLst>
              <a:gd name="adj1" fmla="val -68099"/>
              <a:gd name="adj2" fmla="val 96139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« Pixellisation »</a:t>
            </a:r>
          </a:p>
        </p:txBody>
      </p:sp>
      <p:sp>
        <p:nvSpPr>
          <p:cNvPr id="325" name="Rectangle à coins arrondis 324"/>
          <p:cNvSpPr/>
          <p:nvPr/>
        </p:nvSpPr>
        <p:spPr>
          <a:xfrm>
            <a:off x="7663379" y="3118245"/>
            <a:ext cx="1427066" cy="510778"/>
          </a:xfrm>
          <a:prstGeom prst="wedgeRoundRectCallout">
            <a:avLst>
              <a:gd name="adj1" fmla="val -56260"/>
              <a:gd name="adj2" fmla="val 55918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Coloration, éclairage, textures</a:t>
            </a:r>
          </a:p>
        </p:txBody>
      </p:sp>
      <p:sp>
        <p:nvSpPr>
          <p:cNvPr id="326" name="Rectangle à coins arrondis 325"/>
          <p:cNvSpPr/>
          <p:nvPr/>
        </p:nvSpPr>
        <p:spPr>
          <a:xfrm>
            <a:off x="5370209" y="1069036"/>
            <a:ext cx="1957347" cy="306467"/>
          </a:xfrm>
          <a:prstGeom prst="wedgeRoundRectCallout">
            <a:avLst>
              <a:gd name="adj1" fmla="val -72064"/>
              <a:gd name="adj2" fmla="val 53139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Changements de repères</a:t>
            </a:r>
          </a:p>
        </p:txBody>
      </p:sp>
      <p:sp>
        <p:nvSpPr>
          <p:cNvPr id="327" name="Forme libre 326"/>
          <p:cNvSpPr/>
          <p:nvPr/>
        </p:nvSpPr>
        <p:spPr>
          <a:xfrm>
            <a:off x="3856567" y="1111556"/>
            <a:ext cx="1107665" cy="457364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FF6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Vertex </a:t>
            </a:r>
            <a:r>
              <a:rPr lang="fr-FR" sz="1200" kern="1200" dirty="0" err="1" smtClean="0">
                <a:solidFill>
                  <a:schemeClr val="bg1"/>
                </a:solidFill>
              </a:rPr>
              <a:t>shader</a:t>
            </a:r>
            <a:endParaRPr lang="fr-FR" sz="1200" kern="1200" dirty="0">
              <a:solidFill>
                <a:schemeClr val="bg1"/>
              </a:solidFill>
            </a:endParaRPr>
          </a:p>
        </p:txBody>
      </p:sp>
      <p:sp>
        <p:nvSpPr>
          <p:cNvPr id="328" name="Forme libre 327"/>
          <p:cNvSpPr/>
          <p:nvPr/>
        </p:nvSpPr>
        <p:spPr>
          <a:xfrm>
            <a:off x="4507333" y="1625328"/>
            <a:ext cx="1107665" cy="457364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Assemblage</a:t>
            </a:r>
            <a:endParaRPr lang="fr-FR" sz="1200" kern="1200" dirty="0">
              <a:solidFill>
                <a:schemeClr val="bg1"/>
              </a:solidFill>
            </a:endParaRPr>
          </a:p>
        </p:txBody>
      </p:sp>
      <p:sp>
        <p:nvSpPr>
          <p:cNvPr id="329" name="Forme libre 328"/>
          <p:cNvSpPr/>
          <p:nvPr/>
        </p:nvSpPr>
        <p:spPr>
          <a:xfrm>
            <a:off x="5158100" y="2139099"/>
            <a:ext cx="1107665" cy="457364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err="1" smtClean="0">
                <a:solidFill>
                  <a:schemeClr val="bg1"/>
                </a:solidFill>
              </a:rPr>
              <a:t>Geometry</a:t>
            </a:r>
            <a:r>
              <a:rPr lang="fr-FR" sz="1200" kern="1200" dirty="0" smtClean="0">
                <a:solidFill>
                  <a:schemeClr val="bg1"/>
                </a:solidFill>
              </a:rPr>
              <a:t> </a:t>
            </a:r>
            <a:r>
              <a:rPr lang="fr-FR" sz="1200" kern="1200" dirty="0" err="1" smtClean="0">
                <a:solidFill>
                  <a:schemeClr val="bg1"/>
                </a:solidFill>
              </a:rPr>
              <a:t>shader</a:t>
            </a:r>
            <a:endParaRPr lang="fr-FR" sz="1200" kern="1200" dirty="0">
              <a:solidFill>
                <a:schemeClr val="bg1"/>
              </a:solidFill>
            </a:endParaRPr>
          </a:p>
        </p:txBody>
      </p:sp>
      <p:sp>
        <p:nvSpPr>
          <p:cNvPr id="330" name="Forme libre 329"/>
          <p:cNvSpPr/>
          <p:nvPr/>
        </p:nvSpPr>
        <p:spPr>
          <a:xfrm>
            <a:off x="5808867" y="2652871"/>
            <a:ext cx="1107665" cy="457364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tint val="66000"/>
                  <a:satMod val="160000"/>
                </a:schemeClr>
              </a:gs>
              <a:gs pos="50000">
                <a:schemeClr val="accent5">
                  <a:tint val="44500"/>
                  <a:satMod val="160000"/>
                </a:schemeClr>
              </a:gs>
              <a:gs pos="100000">
                <a:schemeClr val="accent5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err="1" smtClean="0">
                <a:solidFill>
                  <a:schemeClr val="bg1"/>
                </a:solidFill>
              </a:rPr>
              <a:t>Tesselation</a:t>
            </a:r>
            <a:r>
              <a:rPr lang="fr-FR" sz="1200" kern="1200" dirty="0" smtClean="0">
                <a:solidFill>
                  <a:schemeClr val="bg1"/>
                </a:solidFill>
              </a:rPr>
              <a:t> </a:t>
            </a:r>
            <a:r>
              <a:rPr lang="fr-FR" sz="1200" kern="1200" dirty="0" err="1" smtClean="0">
                <a:solidFill>
                  <a:schemeClr val="bg1"/>
                </a:solidFill>
              </a:rPr>
              <a:t>shader</a:t>
            </a:r>
            <a:r>
              <a:rPr lang="fr-FR" sz="1200" kern="1200" dirty="0" smtClean="0">
                <a:solidFill>
                  <a:schemeClr val="bg1"/>
                </a:solidFill>
              </a:rPr>
              <a:t>(s)</a:t>
            </a:r>
            <a:endParaRPr lang="fr-FR" sz="1200" kern="1200" dirty="0">
              <a:solidFill>
                <a:schemeClr val="bg1"/>
              </a:solidFill>
            </a:endParaRPr>
          </a:p>
        </p:txBody>
      </p:sp>
      <p:sp>
        <p:nvSpPr>
          <p:cNvPr id="331" name="Forme libre 330"/>
          <p:cNvSpPr/>
          <p:nvPr/>
        </p:nvSpPr>
        <p:spPr>
          <a:xfrm>
            <a:off x="6459634" y="3166643"/>
            <a:ext cx="1107665" cy="457364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Rastérisation</a:t>
            </a:r>
            <a:endParaRPr lang="fr-FR" sz="1200" kern="1200" dirty="0">
              <a:solidFill>
                <a:schemeClr val="bg1"/>
              </a:solidFill>
            </a:endParaRPr>
          </a:p>
        </p:txBody>
      </p:sp>
      <p:sp>
        <p:nvSpPr>
          <p:cNvPr id="332" name="Forme libre 331"/>
          <p:cNvSpPr/>
          <p:nvPr/>
        </p:nvSpPr>
        <p:spPr>
          <a:xfrm>
            <a:off x="7110401" y="3680415"/>
            <a:ext cx="1107665" cy="457364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FF6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Fragment </a:t>
            </a:r>
            <a:r>
              <a:rPr lang="fr-FR" sz="1200" kern="1200" dirty="0" err="1" smtClean="0">
                <a:solidFill>
                  <a:schemeClr val="bg1"/>
                </a:solidFill>
              </a:rPr>
              <a:t>shader</a:t>
            </a:r>
            <a:endParaRPr lang="fr-FR" sz="1200" kern="1200" dirty="0">
              <a:solidFill>
                <a:schemeClr val="bg1"/>
              </a:solidFill>
            </a:endParaRPr>
          </a:p>
        </p:txBody>
      </p:sp>
      <p:sp>
        <p:nvSpPr>
          <p:cNvPr id="333" name="Forme libre 332"/>
          <p:cNvSpPr/>
          <p:nvPr/>
        </p:nvSpPr>
        <p:spPr>
          <a:xfrm>
            <a:off x="7761167" y="4194186"/>
            <a:ext cx="1107665" cy="457364"/>
          </a:xfrm>
          <a:custGeom>
            <a:avLst/>
            <a:gdLst>
              <a:gd name="connsiteX0" fmla="*/ 0 w 1107665"/>
              <a:gd name="connsiteY0" fmla="*/ 76243 h 457364"/>
              <a:gd name="connsiteX1" fmla="*/ 76243 w 1107665"/>
              <a:gd name="connsiteY1" fmla="*/ 0 h 457364"/>
              <a:gd name="connsiteX2" fmla="*/ 1031422 w 1107665"/>
              <a:gd name="connsiteY2" fmla="*/ 0 h 457364"/>
              <a:gd name="connsiteX3" fmla="*/ 1107665 w 1107665"/>
              <a:gd name="connsiteY3" fmla="*/ 76243 h 457364"/>
              <a:gd name="connsiteX4" fmla="*/ 1107665 w 1107665"/>
              <a:gd name="connsiteY4" fmla="*/ 381121 h 457364"/>
              <a:gd name="connsiteX5" fmla="*/ 1031422 w 1107665"/>
              <a:gd name="connsiteY5" fmla="*/ 457364 h 457364"/>
              <a:gd name="connsiteX6" fmla="*/ 76243 w 1107665"/>
              <a:gd name="connsiteY6" fmla="*/ 457364 h 457364"/>
              <a:gd name="connsiteX7" fmla="*/ 0 w 1107665"/>
              <a:gd name="connsiteY7" fmla="*/ 381121 h 457364"/>
              <a:gd name="connsiteX8" fmla="*/ 0 w 1107665"/>
              <a:gd name="connsiteY8" fmla="*/ 76243 h 45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7665" h="457364">
                <a:moveTo>
                  <a:pt x="0" y="76243"/>
                </a:moveTo>
                <a:cubicBezTo>
                  <a:pt x="0" y="34135"/>
                  <a:pt x="34135" y="0"/>
                  <a:pt x="76243" y="0"/>
                </a:cubicBezTo>
                <a:lnTo>
                  <a:pt x="1031422" y="0"/>
                </a:lnTo>
                <a:cubicBezTo>
                  <a:pt x="1073530" y="0"/>
                  <a:pt x="1107665" y="34135"/>
                  <a:pt x="1107665" y="76243"/>
                </a:cubicBezTo>
                <a:lnTo>
                  <a:pt x="1107665" y="381121"/>
                </a:lnTo>
                <a:cubicBezTo>
                  <a:pt x="1107665" y="423229"/>
                  <a:pt x="1073530" y="457364"/>
                  <a:pt x="1031422" y="457364"/>
                </a:cubicBezTo>
                <a:lnTo>
                  <a:pt x="76243" y="457364"/>
                </a:lnTo>
                <a:cubicBezTo>
                  <a:pt x="34135" y="457364"/>
                  <a:pt x="0" y="423229"/>
                  <a:pt x="0" y="381121"/>
                </a:cubicBezTo>
                <a:lnTo>
                  <a:pt x="0" y="76243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0" vert="horz" wrap="square" lIns="68051" tIns="68051" rIns="68051" bIns="68051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200" kern="1200" dirty="0" smtClean="0">
                <a:solidFill>
                  <a:schemeClr val="bg1"/>
                </a:solidFill>
              </a:rPr>
              <a:t>Tests et fusion</a:t>
            </a:r>
            <a:endParaRPr lang="fr-FR" sz="1200" kern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28579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17 -0.11852 L -3.33333E-6 3.7037E-6 " pathEditMode="relative" rAng="0" ptsTypes="AA">
                                      <p:cBhvr>
                                        <p:cTn id="15" dur="2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5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99 -0.12993 L -3.88889E-6 -4.93827E-6 " pathEditMode="relative" rAng="0" ptsTypes="AA">
                                      <p:cBhvr>
                                        <p:cTn id="39" dur="25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9" y="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5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63 -0.12623 L 1.94444E-6 -4.93827E-6 " pathEditMode="relative" rAng="0" ptsTypes="AA">
                                      <p:cBhvr>
                                        <p:cTn id="63" dur="2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0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5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7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5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12 -0.12284 L 1.38889E-6 -3.58025E-6 " pathEditMode="relative" rAng="0" ptsTypes="AA">
                                      <p:cBhvr>
                                        <p:cTn id="87" dur="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61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5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5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7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25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6 -0.11944 L 8.33333E-7 -2.22222E-6 " pathEditMode="relative" rAng="0" ptsTypes="AA">
                                      <p:cBhvr>
                                        <p:cTn id="107" dur="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9" y="59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5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7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25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00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2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642 -0.13086 L 2.77778E-7 -8.64198E-7 " pathEditMode="relative" rAng="0" ptsTypes="AA">
                                      <p:cBhvr>
                                        <p:cTn id="127" dur="2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0" y="65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2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25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7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5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000"/>
                            </p:stCondLst>
                            <p:childTnLst>
                              <p:par>
                                <p:cTn id="1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 -0.0679 L -3.33333E-6 -2.09877E-6 " pathEditMode="relative" rAng="0" ptsTypes="AA">
                                      <p:cBhvr>
                                        <p:cTn id="147" dur="25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3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2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282" grpId="0" animBg="1"/>
      <p:bldP spid="283" grpId="0" animBg="1"/>
      <p:bldP spid="320" grpId="0"/>
      <p:bldP spid="321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4 – Ecrire le fragment </a:t>
            </a:r>
            <a:r>
              <a:rPr lang="fr-FR" dirty="0" err="1" smtClean="0"/>
              <a:t>shader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fragment est l’ensemble des informations nécessaires pour afficher un pixel</a:t>
            </a:r>
          </a:p>
          <a:p>
            <a:pPr lvl="1"/>
            <a:r>
              <a:rPr lang="fr-FR" dirty="0" smtClean="0"/>
              <a:t>En entrée : les informations provenant des étapes précédentes du pipeline, interpolées pour ce pixel</a:t>
            </a:r>
          </a:p>
          <a:p>
            <a:pPr lvl="1"/>
            <a:r>
              <a:rPr lang="fr-FR" dirty="0" smtClean="0"/>
              <a:t>En sortie : une information de profondeur et une ou plusieurs informations de couleur pour le pixel considéré</a:t>
            </a:r>
          </a:p>
          <a:p>
            <a:pPr lvl="1"/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53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/>
          </a:bodyPr>
          <a:lstStyle/>
          <a:p>
            <a:pPr lvl="0"/>
            <a:r>
              <a:rPr lang="fr-FR" sz="1500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sz="1500" dirty="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sz="1500" dirty="0">
                <a:solidFill>
                  <a:srgbClr val="2F4E6C"/>
                </a:solidFill>
              </a:rPr>
              <a:t>Ma première fenêtre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OpenGL moderne</a:t>
            </a:r>
          </a:p>
          <a:p>
            <a:pPr lvl="0"/>
            <a:r>
              <a:rPr lang="fr-FR" sz="15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Mon premier triangle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Spécification des formats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Le VAO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Le VBO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Le vertex </a:t>
            </a:r>
            <a:r>
              <a:rPr lang="fr-FR" sz="1300" dirty="0" err="1">
                <a:solidFill>
                  <a:srgbClr val="2F4E6C"/>
                </a:solidFill>
              </a:rPr>
              <a:t>shader</a:t>
            </a:r>
            <a:endParaRPr lang="fr-FR" sz="1300" dirty="0">
              <a:solidFill>
                <a:srgbClr val="2F4E6C"/>
              </a:solidFill>
            </a:endParaRPr>
          </a:p>
          <a:p>
            <a:pPr lvl="1"/>
            <a:r>
              <a:rPr lang="fr-FR" sz="13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Le fragment </a:t>
            </a:r>
            <a:r>
              <a:rPr lang="fr-FR" sz="1300" b="1" dirty="0" err="1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shader</a:t>
            </a:r>
            <a:endParaRPr lang="fr-FR" sz="1300" b="1" dirty="0">
              <a:solidFill>
                <a:schemeClr val="tx1"/>
              </a:solidFill>
              <a:effectLst>
                <a:outerShdw blurRad="63500" dist="37357" dir="2700000" rotWithShape="0">
                  <a:schemeClr val="tx1">
                    <a:alpha val="43137"/>
                  </a:schemeClr>
                </a:outerShdw>
              </a:effectLst>
            </a:endParaRP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 sz="1500" dirty="0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0"/>
            <a:endParaRPr lang="fr-FR" sz="1500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61994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Code du fragment </a:t>
            </a:r>
            <a:r>
              <a:rPr lang="fr-FR" dirty="0" err="1" smtClean="0"/>
              <a:t>shader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-177800"/>
            <a:r>
              <a:rPr lang="fr-FR" sz="1800" dirty="0" smtClean="0"/>
              <a:t>S’écrit en GLSL (Open</a:t>
            </a:r>
            <a:r>
              <a:rPr lang="fr-FR" sz="1800" b="1" dirty="0" smtClean="0"/>
              <a:t>GL</a:t>
            </a:r>
            <a:r>
              <a:rPr lang="fr-FR" sz="1800" dirty="0" smtClean="0"/>
              <a:t> </a:t>
            </a:r>
            <a:r>
              <a:rPr lang="fr-FR" sz="1800" b="1" dirty="0" err="1" smtClean="0"/>
              <a:t>S</a:t>
            </a:r>
            <a:r>
              <a:rPr lang="fr-FR" sz="1800" dirty="0" err="1" smtClean="0"/>
              <a:t>hader</a:t>
            </a:r>
            <a:r>
              <a:rPr lang="fr-FR" sz="1800" dirty="0" smtClean="0"/>
              <a:t> </a:t>
            </a:r>
            <a:r>
              <a:rPr lang="fr-FR" sz="1800" b="1" dirty="0" smtClean="0"/>
              <a:t>L</a:t>
            </a:r>
            <a:r>
              <a:rPr lang="fr-FR" sz="1800" dirty="0" smtClean="0"/>
              <a:t>angage)</a:t>
            </a:r>
          </a:p>
          <a:p>
            <a:pPr marL="446088" lvl="1" indent="-166688"/>
            <a:r>
              <a:rPr lang="fr-FR" sz="1600" dirty="0" smtClean="0"/>
              <a:t>Doit produire principalement une valeur de couleur pour chaque pixel à afficher à partir des informations interpolées provenant des étapes précédentes du pipeline</a:t>
            </a:r>
            <a:endParaRPr lang="fr-FR" sz="16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54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fr-FR" sz="150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sz="150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sz="1500">
                <a:solidFill>
                  <a:srgbClr val="2F4E6C"/>
                </a:solidFill>
              </a:rPr>
              <a:t>Ma première fenêtre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OpenGL moderne</a:t>
            </a:r>
          </a:p>
          <a:p>
            <a:pPr lvl="0"/>
            <a:r>
              <a:rPr lang="fr-FR" sz="15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Mon premier triangle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Spécification des formats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VAO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VBO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vertex shader</a:t>
            </a:r>
          </a:p>
          <a:p>
            <a:pPr lvl="1"/>
            <a:r>
              <a:rPr lang="fr-FR" sz="13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Le fragment shader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Compiler et lier le programme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 sz="1500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0"/>
            <a:endParaRPr lang="fr-FR" sz="1500" dirty="0">
              <a:solidFill>
                <a:srgbClr val="79D2FF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3124200" y="2707085"/>
            <a:ext cx="3371671" cy="1764120"/>
          </a:xfrm>
          <a:prstGeom prst="roundRect">
            <a:avLst>
              <a:gd name="adj" fmla="val 5647"/>
            </a:avLst>
          </a:prstGeom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9B9B9B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#version 330 core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vec4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color;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main()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color = </a:t>
            </a:r>
            <a:r>
              <a:rPr lang="en-US" sz="1100" b="1" dirty="0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vec4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f,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f,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f,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5029200" y="2393393"/>
            <a:ext cx="3962400" cy="510778"/>
          </a:xfrm>
          <a:prstGeom prst="wedgeRoundRectCallout">
            <a:avLst>
              <a:gd name="adj1" fmla="val -64198"/>
              <a:gd name="adj2" fmla="val 128435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Seule variable de sortie, OpenGL comprend alors automatiquement qu’il s’agit de la couleur du pixel.</a:t>
            </a:r>
            <a:endParaRPr lang="fr-FR" sz="1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4191000" y="4359265"/>
            <a:ext cx="3944436" cy="306467"/>
          </a:xfrm>
          <a:prstGeom prst="wedgeRoundRectCallout">
            <a:avLst>
              <a:gd name="adj1" fmla="val -51839"/>
              <a:gd name="adj2" fmla="val -119515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Pour l’instant, nous fixons une couleur unique, orangée.</a:t>
            </a:r>
            <a:endParaRPr lang="fr-FR" sz="12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83480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</a:t>
            </a:r>
            <a:r>
              <a:rPr lang="fr-FR" dirty="0" smtClean="0"/>
              <a:t> – Compiler et lier le programme </a:t>
            </a:r>
            <a:r>
              <a:rPr lang="fr-FR" dirty="0" err="1" smtClean="0"/>
              <a:t>shader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Analogie avec le C++</a:t>
            </a:r>
          </a:p>
          <a:p>
            <a:endParaRPr lang="fr-FR" dirty="0" smtClean="0"/>
          </a:p>
          <a:p>
            <a:pPr lvl="1"/>
            <a:endParaRPr lang="fr-FR" dirty="0" smtClean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marL="1257300" lvl="2" indent="-457200">
              <a:buFont typeface="+mj-lt"/>
              <a:buAutoNum type="arabicPeriod"/>
            </a:pPr>
            <a:endParaRPr lang="fr-FR" dirty="0" smtClean="0"/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Compilation des </a:t>
            </a:r>
            <a:r>
              <a:rPr lang="fr-FR" dirty="0" err="1" smtClean="0"/>
              <a:t>shaders</a:t>
            </a:r>
            <a:endParaRPr lang="fr-FR" dirty="0" smtClean="0"/>
          </a:p>
          <a:p>
            <a:pPr lvl="1"/>
            <a:r>
              <a:rPr lang="fr-FR" dirty="0" smtClean="0"/>
              <a:t>Création du code machine compréhensible par le GPU</a:t>
            </a:r>
          </a:p>
          <a:p>
            <a:pPr marL="457200" indent="-457200">
              <a:buFont typeface="+mj-lt"/>
              <a:buAutoNum type="arabicPeriod"/>
            </a:pPr>
            <a:r>
              <a:rPr lang="fr-FR" dirty="0" smtClean="0"/>
              <a:t>Edition des liens</a:t>
            </a:r>
          </a:p>
          <a:p>
            <a:pPr lvl="1"/>
            <a:r>
              <a:rPr lang="fr-FR" dirty="0" smtClean="0"/>
              <a:t>Constitution du pipeline utilisant ces </a:t>
            </a:r>
            <a:r>
              <a:rPr lang="fr-FR" dirty="0" err="1" smtClean="0"/>
              <a:t>shaders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55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/>
          </a:bodyPr>
          <a:lstStyle/>
          <a:p>
            <a:pPr lvl="0"/>
            <a:r>
              <a:rPr lang="fr-FR" sz="1500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sz="1500" dirty="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sz="1500" dirty="0">
                <a:solidFill>
                  <a:srgbClr val="2F4E6C"/>
                </a:solidFill>
              </a:rPr>
              <a:t>Ma première fenêtre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OpenGL moderne</a:t>
            </a:r>
          </a:p>
          <a:p>
            <a:pPr lvl="0"/>
            <a:r>
              <a:rPr lang="fr-FR" sz="15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Mon premier triangle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Spécification des formats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Le VAO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Le VBO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Le vertex </a:t>
            </a:r>
            <a:r>
              <a:rPr lang="fr-FR" sz="1300" dirty="0" err="1">
                <a:solidFill>
                  <a:srgbClr val="2F4E6C"/>
                </a:solidFill>
              </a:rPr>
              <a:t>shader</a:t>
            </a:r>
            <a:endParaRPr lang="fr-FR" sz="1300" dirty="0">
              <a:solidFill>
                <a:srgbClr val="2F4E6C"/>
              </a:solidFill>
            </a:endParaRPr>
          </a:p>
          <a:p>
            <a:pPr lvl="1"/>
            <a:r>
              <a:rPr lang="fr-FR" sz="1300" dirty="0">
                <a:solidFill>
                  <a:schemeClr val="bg2"/>
                </a:solidFill>
              </a:rPr>
              <a:t>Le fragment </a:t>
            </a:r>
            <a:r>
              <a:rPr lang="fr-FR" sz="1300" dirty="0" err="1">
                <a:solidFill>
                  <a:schemeClr val="bg2"/>
                </a:solidFill>
              </a:rPr>
              <a:t>shader</a:t>
            </a:r>
            <a:endParaRPr lang="fr-FR" sz="1300" dirty="0">
              <a:solidFill>
                <a:schemeClr val="bg2"/>
              </a:solidFill>
            </a:endParaRPr>
          </a:p>
          <a:p>
            <a:pPr lvl="1"/>
            <a:r>
              <a:rPr lang="fr-FR" sz="13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Compiler et lier le programme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 sz="1500" dirty="0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0"/>
            <a:endParaRPr lang="fr-FR" sz="1500" dirty="0">
              <a:solidFill>
                <a:srgbClr val="79D2FF"/>
              </a:solidFill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2895600" y="1885117"/>
            <a:ext cx="5638800" cy="838200"/>
            <a:chOff x="3352800" y="1504950"/>
            <a:chExt cx="5638800" cy="838200"/>
          </a:xfrm>
        </p:grpSpPr>
        <p:graphicFrame>
          <p:nvGraphicFramePr>
            <p:cNvPr id="7" name="Diagramme 6"/>
            <p:cNvGraphicFramePr/>
            <p:nvPr>
              <p:extLst>
                <p:ext uri="{D42A27DB-BD31-4B8C-83A1-F6EECF244321}">
                  <p14:modId xmlns:p14="http://schemas.microsoft.com/office/powerpoint/2010/main" val="1263365945"/>
                </p:ext>
              </p:extLst>
            </p:nvPr>
          </p:nvGraphicFramePr>
          <p:xfrm>
            <a:off x="3352800" y="1504950"/>
            <a:ext cx="2209800" cy="838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8" name="Diagramme 7"/>
            <p:cNvGraphicFramePr/>
            <p:nvPr>
              <p:extLst>
                <p:ext uri="{D42A27DB-BD31-4B8C-83A1-F6EECF244321}">
                  <p14:modId xmlns:p14="http://schemas.microsoft.com/office/powerpoint/2010/main" val="909200160"/>
                </p:ext>
              </p:extLst>
            </p:nvPr>
          </p:nvGraphicFramePr>
          <p:xfrm>
            <a:off x="5410200" y="1504950"/>
            <a:ext cx="3581400" cy="838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</p:grpSp>
      <p:sp>
        <p:nvSpPr>
          <p:cNvPr id="10" name="Rectangle à coins arrondis 9"/>
          <p:cNvSpPr/>
          <p:nvPr/>
        </p:nvSpPr>
        <p:spPr>
          <a:xfrm>
            <a:off x="5029200" y="2798683"/>
            <a:ext cx="970441" cy="306467"/>
          </a:xfrm>
          <a:prstGeom prst="wedgeRoundRectCallout">
            <a:avLst>
              <a:gd name="adj1" fmla="val -52242"/>
              <a:gd name="adj2" fmla="val -68601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Compilation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5029200" y="1504950"/>
            <a:ext cx="970441" cy="306467"/>
          </a:xfrm>
          <a:prstGeom prst="wedgeRoundRectCallout">
            <a:avLst>
              <a:gd name="adj1" fmla="val -50100"/>
              <a:gd name="adj2" fmla="val 76062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Compilation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7265669" y="2689579"/>
            <a:ext cx="1221912" cy="306467"/>
          </a:xfrm>
          <a:prstGeom prst="wedgeRoundRectCallout">
            <a:avLst>
              <a:gd name="adj1" fmla="val -51234"/>
              <a:gd name="adj2" fmla="val -97986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Edition des liens</a:t>
            </a:r>
          </a:p>
        </p:txBody>
      </p:sp>
    </p:spTree>
    <p:extLst>
      <p:ext uri="{BB962C8B-B14F-4D97-AF65-F5344CB8AC3E}">
        <p14:creationId xmlns:p14="http://schemas.microsoft.com/office/powerpoint/2010/main" val="7919112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Compilation du vertex </a:t>
            </a:r>
            <a:r>
              <a:rPr lang="fr-FR" dirty="0" err="1" smtClean="0"/>
              <a:t>shader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 smtClean="0"/>
              <a:t>Trois tapes :</a:t>
            </a:r>
          </a:p>
          <a:p>
            <a:pPr marL="715963" lvl="1" indent="-258763">
              <a:buFont typeface="+mj-lt"/>
              <a:buAutoNum type="arabicPeriod"/>
            </a:pPr>
            <a:r>
              <a:rPr lang="fr-FR" dirty="0" smtClean="0"/>
              <a:t>Créer un objet </a:t>
            </a:r>
            <a:r>
              <a:rPr lang="fr-FR" dirty="0" err="1" smtClean="0"/>
              <a:t>shader</a:t>
            </a:r>
            <a:endParaRPr lang="fr-FR" dirty="0" smtClean="0"/>
          </a:p>
          <a:p>
            <a:pPr marL="92075" lvl="2"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GLint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 err="1" smtClean="0">
                <a:solidFill>
                  <a:srgbClr val="DCDCDC"/>
                </a:solidFill>
                <a:latin typeface="consolas" panose="020B0609020204030204" pitchFamily="49" charset="0"/>
              </a:rPr>
              <a:t>vertexShader</a:t>
            </a:r>
            <a:r>
              <a:rPr lang="fr-FR" sz="1400" b="1" dirty="0" smtClean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pPr marL="92075" lvl="2"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fr-FR" sz="1400" b="1" dirty="0" err="1" smtClean="0">
                <a:solidFill>
                  <a:srgbClr val="DCDCDC"/>
                </a:solidFill>
                <a:latin typeface="consolas" panose="020B0609020204030204" pitchFamily="49" charset="0"/>
              </a:rPr>
              <a:t>vertexShader</a:t>
            </a:r>
            <a:r>
              <a:rPr lang="fr-FR" sz="1400" b="1" dirty="0" smtClean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= </a:t>
            </a: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glCreateShader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(GL_VERTEX_SHADER);</a:t>
            </a:r>
            <a:endParaRPr lang="fr-FR" sz="1600" dirty="0" smtClean="0"/>
          </a:p>
          <a:p>
            <a:pPr marL="715963" lvl="1" indent="-258763">
              <a:buFont typeface="+mj-lt"/>
              <a:buAutoNum type="arabicPeriod"/>
            </a:pPr>
            <a:r>
              <a:rPr lang="fr-FR" dirty="0" smtClean="0"/>
              <a:t>Charger le code source du </a:t>
            </a:r>
            <a:r>
              <a:rPr lang="fr-FR" dirty="0" err="1" smtClean="0"/>
              <a:t>shader</a:t>
            </a:r>
            <a:endParaRPr lang="fr-FR" dirty="0" smtClean="0"/>
          </a:p>
          <a:p>
            <a:pPr marL="92075" lvl="2"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GLchar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* </a:t>
            </a: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vertexShaderSource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 = </a:t>
            </a:r>
            <a:r>
              <a:rPr lang="fr-FR" sz="1400" b="1" dirty="0">
                <a:solidFill>
                  <a:srgbClr val="D69D85"/>
                </a:solidFill>
                <a:latin typeface="consolas" panose="020B0609020204030204" pitchFamily="49" charset="0"/>
              </a:rPr>
              <a:t>"#version 330 </a:t>
            </a:r>
            <a:r>
              <a:rPr lang="fr-FR" sz="1400" b="1" dirty="0" err="1">
                <a:solidFill>
                  <a:srgbClr val="D69D85"/>
                </a:solidFill>
                <a:latin typeface="consolas" panose="020B0609020204030204" pitchFamily="49" charset="0"/>
              </a:rPr>
              <a:t>core</a:t>
            </a:r>
            <a:r>
              <a:rPr lang="fr-FR" sz="1400" b="1" dirty="0">
                <a:solidFill>
                  <a:srgbClr val="D69D85"/>
                </a:solidFill>
                <a:latin typeface="consolas" panose="020B0609020204030204" pitchFamily="49" charset="0"/>
              </a:rPr>
              <a:t> […]"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glShaderSource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vertexShader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1400" b="1" dirty="0">
                <a:solidFill>
                  <a:srgbClr val="B8D7A3"/>
                </a:solidFill>
                <a:latin typeface="consolas" panose="020B0609020204030204" pitchFamily="49" charset="0"/>
              </a:rPr>
              <a:t>1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, &amp;</a:t>
            </a: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vertexShaderSource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14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nullptr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  <a:endParaRPr lang="fr-FR" dirty="0" smtClean="0"/>
          </a:p>
          <a:p>
            <a:pPr marL="715963" lvl="1" indent="-258763">
              <a:buFont typeface="+mj-lt"/>
              <a:buAutoNum type="arabicPeriod"/>
            </a:pPr>
            <a:r>
              <a:rPr lang="fr-FR" dirty="0" smtClean="0"/>
              <a:t>Compiler le </a:t>
            </a:r>
            <a:r>
              <a:rPr lang="fr-FR" dirty="0" err="1" smtClean="0"/>
              <a:t>shader</a:t>
            </a:r>
            <a:endParaRPr lang="fr-FR" dirty="0" smtClean="0"/>
          </a:p>
          <a:p>
            <a:pPr marL="92075" lvl="2"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glCompileShader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vertexShader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pPr lvl="0"/>
            <a:r>
              <a:rPr lang="fr-FR" dirty="0"/>
              <a:t>Vérification du succès de la compilation :</a:t>
            </a:r>
          </a:p>
          <a:p>
            <a:pPr lvl="1"/>
            <a:r>
              <a:rPr lang="fr-FR" sz="2100" dirty="0"/>
              <a:t>Des fonctions OpenGL permettent d’obtenir ces informations : </a:t>
            </a:r>
            <a:r>
              <a:rPr lang="fr-FR" sz="1900" dirty="0" err="1">
                <a:solidFill>
                  <a:srgbClr val="6F008A"/>
                </a:solidFill>
                <a:latin typeface="Consolas"/>
                <a:ea typeface="Calibri"/>
                <a:cs typeface="Times New Roman"/>
                <a:hlinkClick r:id="rId2"/>
              </a:rPr>
              <a:t>glGetShaderiv</a:t>
            </a:r>
            <a:r>
              <a:rPr lang="fr-FR" dirty="0" smtClean="0">
                <a:hlinkClick r:id="rId2"/>
              </a:rPr>
              <a:t> </a:t>
            </a:r>
            <a:r>
              <a:rPr lang="fr-FR" dirty="0" smtClean="0"/>
              <a:t>et </a:t>
            </a:r>
            <a:r>
              <a:rPr lang="fr-FR" sz="1900" dirty="0" err="1">
                <a:solidFill>
                  <a:srgbClr val="6F008A"/>
                </a:solidFill>
                <a:latin typeface="Consolas"/>
                <a:ea typeface="Calibri"/>
                <a:cs typeface="Times New Roman"/>
                <a:hlinkClick r:id="rId3"/>
              </a:rPr>
              <a:t>glGetShaderInfoLog</a:t>
            </a:r>
            <a:endParaRPr lang="fr-FR" sz="2100" dirty="0">
              <a:solidFill>
                <a:srgbClr val="6F008A"/>
              </a:solidFill>
              <a:latin typeface="Consolas"/>
              <a:ea typeface="Calibri"/>
              <a:cs typeface="Times New Roman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56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fr-FR" sz="150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sz="150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sz="1500">
                <a:solidFill>
                  <a:srgbClr val="2F4E6C"/>
                </a:solidFill>
              </a:rPr>
              <a:t>Ma première fenêtre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OpenGL moderne</a:t>
            </a:r>
          </a:p>
          <a:p>
            <a:pPr lvl="0"/>
            <a:r>
              <a:rPr lang="fr-FR" sz="15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Mon premier triangle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Spécification des formats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VAO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VBO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vertex shader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fragment shader</a:t>
            </a:r>
          </a:p>
          <a:p>
            <a:pPr lvl="1"/>
            <a:r>
              <a:rPr lang="fr-FR" sz="13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Compiler et lier le programme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 sz="1500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0"/>
            <a:endParaRPr lang="fr-FR" sz="1500" dirty="0">
              <a:solidFill>
                <a:srgbClr val="79D2FF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6934200" y="1652349"/>
            <a:ext cx="2168893" cy="919401"/>
          </a:xfrm>
          <a:prstGeom prst="wedgeRoundRectCallout">
            <a:avLst>
              <a:gd name="adj1" fmla="val -62012"/>
              <a:gd name="adj2" fmla="val 56332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Généralement, le code est chargé depuis un fichier, ou depuis une ressource interne de l’application.</a:t>
            </a:r>
          </a:p>
        </p:txBody>
      </p:sp>
      <p:sp>
        <p:nvSpPr>
          <p:cNvPr id="8" name="Bouton d'action : Informations 7">
            <a:hlinkClick r:id="rId4" action="ppaction://hlinksldjump" highlightClick="1"/>
          </p:cNvPr>
          <p:cNvSpPr/>
          <p:nvPr/>
        </p:nvSpPr>
        <p:spPr>
          <a:xfrm>
            <a:off x="8153400" y="2989792"/>
            <a:ext cx="228600" cy="228600"/>
          </a:xfrm>
          <a:prstGeom prst="actionButtonInformation">
            <a:avLst/>
          </a:prstGeom>
          <a:solidFill>
            <a:schemeClr val="accent6"/>
          </a:solidFill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6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49754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Compilation du fragment </a:t>
            </a:r>
            <a:r>
              <a:rPr lang="fr-FR" dirty="0" err="1" smtClean="0"/>
              <a:t>shader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Similaire au vertex </a:t>
            </a:r>
            <a:r>
              <a:rPr lang="fr-FR" dirty="0" err="1" smtClean="0"/>
              <a:t>shader</a:t>
            </a:r>
            <a:r>
              <a:rPr lang="fr-FR" dirty="0" smtClean="0"/>
              <a:t> :</a:t>
            </a:r>
          </a:p>
          <a:p>
            <a:pPr lvl="1"/>
            <a:r>
              <a:rPr lang="fr-FR" dirty="0" smtClean="0"/>
              <a:t>Trois tapes :</a:t>
            </a:r>
          </a:p>
          <a:p>
            <a:pPr marL="1116013" lvl="2" indent="-258763">
              <a:buFont typeface="+mj-lt"/>
              <a:buAutoNum type="arabicPeriod"/>
            </a:pPr>
            <a:r>
              <a:rPr lang="fr-FR" dirty="0" smtClean="0"/>
              <a:t>Créer un objet </a:t>
            </a:r>
            <a:r>
              <a:rPr lang="fr-FR" dirty="0" err="1" smtClean="0"/>
              <a:t>shader</a:t>
            </a:r>
            <a:endParaRPr lang="fr-FR" dirty="0" smtClean="0"/>
          </a:p>
          <a:p>
            <a:pPr marL="92075" lvl="2"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GLint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fragmentShader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pPr marL="92075" lvl="2"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fragmentShader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 = </a:t>
            </a: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glCreateShader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(GL_FRAGMENT_SHADER);</a:t>
            </a:r>
          </a:p>
          <a:p>
            <a:pPr marL="1116013" lvl="2" indent="-258763">
              <a:buFont typeface="+mj-lt"/>
              <a:buAutoNum type="arabicPeriod"/>
            </a:pPr>
            <a:r>
              <a:rPr lang="fr-FR" dirty="0" smtClean="0"/>
              <a:t>Charger le code source du </a:t>
            </a:r>
            <a:r>
              <a:rPr lang="fr-FR" dirty="0" err="1" smtClean="0"/>
              <a:t>shader</a:t>
            </a:r>
            <a:endParaRPr lang="fr-FR" dirty="0" smtClean="0"/>
          </a:p>
          <a:p>
            <a:pPr marL="92075" lvl="2"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GLchar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* </a:t>
            </a: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fragmentShaderSource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 = </a:t>
            </a:r>
            <a:r>
              <a:rPr lang="fr-FR" sz="1400" b="1" dirty="0">
                <a:solidFill>
                  <a:srgbClr val="D69D85"/>
                </a:solidFill>
                <a:latin typeface="consolas" panose="020B0609020204030204" pitchFamily="49" charset="0"/>
              </a:rPr>
              <a:t>"#version 330 </a:t>
            </a:r>
            <a:r>
              <a:rPr lang="fr-FR" sz="1400" b="1" dirty="0" err="1">
                <a:solidFill>
                  <a:srgbClr val="D69D85"/>
                </a:solidFill>
                <a:latin typeface="consolas" panose="020B0609020204030204" pitchFamily="49" charset="0"/>
              </a:rPr>
              <a:t>core</a:t>
            </a:r>
            <a:r>
              <a:rPr lang="fr-FR" sz="1400" b="1" dirty="0">
                <a:solidFill>
                  <a:srgbClr val="D69D85"/>
                </a:solidFill>
                <a:latin typeface="consolas" panose="020B0609020204030204" pitchFamily="49" charset="0"/>
              </a:rPr>
              <a:t> […]"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; </a:t>
            </a: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glShaderSource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fragmentShader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1400" b="1" dirty="0">
                <a:solidFill>
                  <a:srgbClr val="B8D7A3"/>
                </a:solidFill>
                <a:latin typeface="consolas" panose="020B0609020204030204" pitchFamily="49" charset="0"/>
              </a:rPr>
              <a:t>1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, &amp;</a:t>
            </a: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fragmentShaderSource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14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nullptr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  <a:endParaRPr lang="fr-FR" dirty="0" smtClean="0"/>
          </a:p>
          <a:p>
            <a:pPr marL="1116013" lvl="2" indent="-258763">
              <a:buFont typeface="+mj-lt"/>
              <a:buAutoNum type="arabicPeriod"/>
            </a:pPr>
            <a:r>
              <a:rPr lang="fr-FR" dirty="0" smtClean="0"/>
              <a:t>Compiler le </a:t>
            </a:r>
            <a:r>
              <a:rPr lang="fr-FR" dirty="0" err="1" smtClean="0"/>
              <a:t>shader</a:t>
            </a:r>
            <a:endParaRPr lang="fr-FR" dirty="0" smtClean="0"/>
          </a:p>
          <a:p>
            <a:pPr marL="92075" lvl="2"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glCompileShader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fragmentShader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fr-FR" sz="2100" dirty="0"/>
              <a:t>Vérification du succès de la compilation :</a:t>
            </a:r>
          </a:p>
          <a:p>
            <a:pPr lvl="2"/>
            <a:r>
              <a:rPr lang="fr-FR" dirty="0"/>
              <a:t>Des fonctions OpenGL permettent d’obtenir ces informations : </a:t>
            </a:r>
            <a:r>
              <a:rPr lang="fr-FR" sz="1700" dirty="0" err="1">
                <a:solidFill>
                  <a:srgbClr val="6F008A"/>
                </a:solidFill>
                <a:latin typeface="Consolas"/>
                <a:ea typeface="Calibri"/>
                <a:cs typeface="Times New Roman"/>
                <a:hlinkClick r:id="rId2"/>
              </a:rPr>
              <a:t>glGetShaderiv</a:t>
            </a:r>
            <a:r>
              <a:rPr lang="fr-FR" dirty="0">
                <a:hlinkClick r:id="rId2"/>
              </a:rPr>
              <a:t> </a:t>
            </a:r>
            <a:r>
              <a:rPr lang="fr-FR" dirty="0"/>
              <a:t>et </a:t>
            </a:r>
            <a:r>
              <a:rPr lang="fr-FR" sz="1700" dirty="0" err="1">
                <a:solidFill>
                  <a:srgbClr val="6F008A"/>
                </a:solidFill>
                <a:latin typeface="Consolas"/>
                <a:ea typeface="Calibri"/>
                <a:cs typeface="Times New Roman"/>
                <a:hlinkClick r:id="rId3"/>
              </a:rPr>
              <a:t>glGetShaderInfoLog</a:t>
            </a:r>
            <a:endParaRPr lang="fr-FR" sz="1900" dirty="0">
              <a:solidFill>
                <a:srgbClr val="6F008A"/>
              </a:solidFill>
              <a:latin typeface="Consolas"/>
              <a:ea typeface="Calibri"/>
              <a:cs typeface="Times New Roman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57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fr-FR" sz="150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sz="150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sz="1500">
                <a:solidFill>
                  <a:srgbClr val="2F4E6C"/>
                </a:solidFill>
              </a:rPr>
              <a:t>Ma première fenêtre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OpenGL moderne</a:t>
            </a:r>
          </a:p>
          <a:p>
            <a:pPr lvl="0"/>
            <a:r>
              <a:rPr lang="fr-FR" sz="15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Mon premier triangle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Spécification des formats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VAO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VBO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vertex shader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fragment shader</a:t>
            </a:r>
          </a:p>
          <a:p>
            <a:pPr lvl="1"/>
            <a:r>
              <a:rPr lang="fr-FR" sz="13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Compiler et lier le programme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 sz="1500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0"/>
            <a:endParaRPr lang="fr-FR" sz="1500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24332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Edition des liens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Quatre étapes</a:t>
            </a:r>
          </a:p>
          <a:p>
            <a:pPr marL="720725" lvl="1" indent="-263525">
              <a:buFont typeface="+mj-lt"/>
              <a:buAutoNum type="arabicPeriod"/>
            </a:pPr>
            <a:r>
              <a:rPr lang="fr-FR" dirty="0" smtClean="0"/>
              <a:t>Création d’un « objet » programme OpenGL</a:t>
            </a:r>
          </a:p>
          <a:p>
            <a:pPr marL="87313" lvl="2"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fr-FR" sz="13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GLint</a:t>
            </a:r>
            <a:r>
              <a:rPr lang="fr-FR" sz="1300" b="1" dirty="0">
                <a:solidFill>
                  <a:srgbClr val="DCDCDC"/>
                </a:solidFill>
                <a:latin typeface="consolas" panose="020B0609020204030204" pitchFamily="49" charset="0"/>
              </a:rPr>
              <a:t> </a:t>
            </a:r>
            <a:r>
              <a:rPr lang="fr-FR" sz="13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shaderProgram</a:t>
            </a:r>
            <a:r>
              <a:rPr lang="fr-FR" sz="1300" b="1" dirty="0">
                <a:solidFill>
                  <a:srgbClr val="DCDCDC"/>
                </a:solidFill>
                <a:latin typeface="consolas" panose="020B0609020204030204" pitchFamily="49" charset="0"/>
              </a:rPr>
              <a:t>;</a:t>
            </a:r>
          </a:p>
          <a:p>
            <a:pPr marL="87313" lvl="2"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fr-FR" sz="13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shaderProgram</a:t>
            </a:r>
            <a:r>
              <a:rPr lang="fr-FR" sz="1300" b="1" dirty="0">
                <a:solidFill>
                  <a:srgbClr val="DCDCDC"/>
                </a:solidFill>
                <a:latin typeface="consolas" panose="020B0609020204030204" pitchFamily="49" charset="0"/>
              </a:rPr>
              <a:t> = </a:t>
            </a:r>
            <a:r>
              <a:rPr lang="fr-FR" sz="13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glCreateProgram</a:t>
            </a:r>
            <a:r>
              <a:rPr lang="fr-FR" sz="1300" b="1" dirty="0">
                <a:solidFill>
                  <a:srgbClr val="DCDCDC"/>
                </a:solidFill>
                <a:latin typeface="consolas" panose="020B0609020204030204" pitchFamily="49" charset="0"/>
              </a:rPr>
              <a:t>();</a:t>
            </a:r>
          </a:p>
          <a:p>
            <a:pPr marL="720725" lvl="1" indent="-263525">
              <a:buFont typeface="+mj-lt"/>
              <a:buAutoNum type="arabicPeriod"/>
            </a:pPr>
            <a:r>
              <a:rPr lang="fr-FR" dirty="0" smtClean="0"/>
              <a:t>Attacher les </a:t>
            </a:r>
            <a:r>
              <a:rPr lang="fr-FR" dirty="0" err="1" smtClean="0"/>
              <a:t>shaders</a:t>
            </a:r>
            <a:r>
              <a:rPr lang="fr-FR" dirty="0" smtClean="0"/>
              <a:t> compilés à ce programme</a:t>
            </a:r>
          </a:p>
          <a:p>
            <a:pPr marL="90488" lvl="2"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fr-FR" sz="13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glAttachShader</a:t>
            </a:r>
            <a:r>
              <a:rPr lang="fr-FR" sz="13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3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shaderProgram</a:t>
            </a:r>
            <a:r>
              <a:rPr lang="fr-FR" sz="13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13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vertexShader</a:t>
            </a:r>
            <a:r>
              <a:rPr lang="fr-FR" sz="13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pPr marL="90488" lvl="2"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fr-FR" sz="13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glAttachShader</a:t>
            </a:r>
            <a:r>
              <a:rPr lang="fr-FR" sz="13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3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shaderProgram</a:t>
            </a:r>
            <a:r>
              <a:rPr lang="fr-FR" sz="13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13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fragmentShader</a:t>
            </a:r>
            <a:r>
              <a:rPr lang="fr-FR" sz="13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pPr marL="720725" lvl="1" indent="-263525">
              <a:buFont typeface="+mj-lt"/>
              <a:buAutoNum type="arabicPeriod"/>
            </a:pPr>
            <a:r>
              <a:rPr lang="fr-FR" dirty="0" smtClean="0"/>
              <a:t>Demander l’édition des liens</a:t>
            </a:r>
          </a:p>
          <a:p>
            <a:pPr marL="90488" lvl="2"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fr-FR" sz="13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glLinkProgram</a:t>
            </a:r>
            <a:r>
              <a:rPr lang="fr-FR" sz="13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3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shaderProgram</a:t>
            </a:r>
            <a:r>
              <a:rPr lang="fr-FR" sz="13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pPr marL="720725" lvl="1" indent="-263525">
              <a:buFont typeface="+mj-lt"/>
              <a:buAutoNum type="arabicPeriod"/>
            </a:pPr>
            <a:r>
              <a:rPr lang="fr-FR" dirty="0" smtClean="0"/>
              <a:t>Nettoyer les éléments temporaires de compilation pour récupérer </a:t>
            </a:r>
            <a:r>
              <a:rPr lang="fr-FR" dirty="0"/>
              <a:t>l</a:t>
            </a:r>
            <a:r>
              <a:rPr lang="fr-FR" dirty="0" smtClean="0"/>
              <a:t>es ressources</a:t>
            </a:r>
          </a:p>
          <a:p>
            <a:pPr marL="90488" lvl="2"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fr-FR" sz="13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glDeleteShader</a:t>
            </a:r>
            <a:r>
              <a:rPr lang="fr-FR" sz="13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3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vertexShader</a:t>
            </a:r>
            <a:r>
              <a:rPr lang="fr-FR" sz="13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pPr marL="90488" lvl="2"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fr-FR" sz="13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glDeleteShader</a:t>
            </a:r>
            <a:r>
              <a:rPr lang="fr-FR" sz="13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3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fragmentShader</a:t>
            </a:r>
            <a:r>
              <a:rPr lang="fr-FR" sz="13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dirty="0"/>
              <a:t>Vérification du succès de l’édition des liens :</a:t>
            </a:r>
          </a:p>
          <a:p>
            <a:pPr lvl="1"/>
            <a:r>
              <a:rPr lang="fr-FR" dirty="0"/>
              <a:t>Des fonctions OpenGL permettent d’obtenir ces informations : </a:t>
            </a:r>
            <a:r>
              <a:rPr lang="fr-FR" sz="1900" dirty="0" err="1" smtClean="0">
                <a:solidFill>
                  <a:srgbClr val="6F008A"/>
                </a:solidFill>
                <a:latin typeface="Consolas"/>
                <a:ea typeface="Calibri"/>
                <a:cs typeface="Times New Roman"/>
                <a:hlinkClick r:id="rId2"/>
              </a:rPr>
              <a:t>glGetProgramiv</a:t>
            </a:r>
            <a:r>
              <a:rPr lang="fr-FR" dirty="0" smtClean="0"/>
              <a:t> et </a:t>
            </a:r>
            <a:r>
              <a:rPr lang="fr-FR" sz="1900" dirty="0" err="1" smtClean="0">
                <a:solidFill>
                  <a:srgbClr val="6F008A"/>
                </a:solidFill>
                <a:latin typeface="Consolas"/>
                <a:ea typeface="Calibri"/>
                <a:cs typeface="Times New Roman"/>
                <a:hlinkClick r:id="rId3"/>
              </a:rPr>
              <a:t>glGetProgramInfoLog</a:t>
            </a:r>
            <a:endParaRPr lang="fr-FR" sz="2100" dirty="0">
              <a:solidFill>
                <a:srgbClr val="6F008A"/>
              </a:solidFill>
              <a:latin typeface="Consolas"/>
              <a:ea typeface="Calibri"/>
              <a:cs typeface="Times New Roman"/>
            </a:endParaRPr>
          </a:p>
          <a:p>
            <a:pPr marL="914400" lvl="1" indent="-457200">
              <a:buFont typeface="+mj-lt"/>
              <a:buAutoNum type="arabicPeriod"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58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fr-FR" sz="150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sz="150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sz="1500">
                <a:solidFill>
                  <a:srgbClr val="2F4E6C"/>
                </a:solidFill>
              </a:rPr>
              <a:t>Ma première fenêtre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OpenGL moderne</a:t>
            </a:r>
          </a:p>
          <a:p>
            <a:pPr lvl="0"/>
            <a:r>
              <a:rPr lang="fr-FR" sz="15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Mon premier triangle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Spécification des formats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VAO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VBO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vertex shader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fragment shader</a:t>
            </a:r>
          </a:p>
          <a:p>
            <a:pPr lvl="1"/>
            <a:r>
              <a:rPr lang="fr-FR" sz="13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Compiler et lier le programme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Afficher le triangle</a:t>
            </a:r>
          </a:p>
          <a:p>
            <a:pPr lvl="0"/>
            <a:r>
              <a:rPr lang="fr-FR" sz="1500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0"/>
            <a:endParaRPr lang="fr-FR" sz="1500" dirty="0">
              <a:solidFill>
                <a:srgbClr val="79D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99557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6 – Demander l’affichage des données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 l’instar d’un système d’exploitation, plusieurs </a:t>
            </a:r>
            <a:r>
              <a:rPr lang="fr-FR" dirty="0" err="1" smtClean="0"/>
              <a:t>shaders</a:t>
            </a:r>
            <a:r>
              <a:rPr lang="fr-FR" dirty="0" smtClean="0"/>
              <a:t> peuvent coexister dans un programme OpenGL</a:t>
            </a:r>
          </a:p>
          <a:p>
            <a:pPr lvl="1"/>
            <a:r>
              <a:rPr lang="fr-FR" dirty="0" smtClean="0"/>
              <a:t>Avant de dessiner, il faut spécifier le programme que nous utilisons</a:t>
            </a:r>
          </a:p>
          <a:p>
            <a:pPr marL="914400" lvl="2"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glUseProgram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shaderProgram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  <a:endParaRPr lang="fr-FR" sz="2600" dirty="0">
              <a:latin typeface="Calibri"/>
              <a:ea typeface="Calibri"/>
              <a:cs typeface="Times New Roman"/>
            </a:endParaRPr>
          </a:p>
          <a:p>
            <a:r>
              <a:rPr lang="fr-FR" dirty="0" smtClean="0"/>
              <a:t>Dans la fonction d’affichage, il suffit de demander l’affichage du VAO actif</a:t>
            </a:r>
          </a:p>
          <a:p>
            <a:pPr marL="914400" lvl="2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glDrawArrays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(GL_TRIANGLES, </a:t>
            </a:r>
            <a:r>
              <a:rPr lang="fr-FR" b="1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b="1" dirty="0">
                <a:solidFill>
                  <a:srgbClr val="B8D7A3"/>
                </a:solidFill>
                <a:latin typeface="consolas" panose="020B0609020204030204" pitchFamily="49" charset="0"/>
              </a:rPr>
              <a:t>3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  <a:endParaRPr lang="fr-FR" sz="2600" dirty="0">
              <a:latin typeface="Calibri"/>
              <a:ea typeface="Calibri"/>
              <a:cs typeface="Times New Roman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59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/>
          </a:bodyPr>
          <a:lstStyle/>
          <a:p>
            <a:pPr lvl="0"/>
            <a:r>
              <a:rPr lang="fr-FR" sz="1500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sz="1500" dirty="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sz="1500" dirty="0">
                <a:solidFill>
                  <a:srgbClr val="2F4E6C"/>
                </a:solidFill>
              </a:rPr>
              <a:t>Ma première fenêtre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OpenGL moderne</a:t>
            </a:r>
          </a:p>
          <a:p>
            <a:pPr lvl="0"/>
            <a:r>
              <a:rPr lang="fr-FR" sz="15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Mon premier triangle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Spécification des formats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Le VAO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Le VBO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Le vertex </a:t>
            </a:r>
            <a:r>
              <a:rPr lang="fr-FR" sz="1300" dirty="0" err="1">
                <a:solidFill>
                  <a:srgbClr val="2F4E6C"/>
                </a:solidFill>
              </a:rPr>
              <a:t>shader</a:t>
            </a:r>
            <a:endParaRPr lang="fr-FR" sz="1300" dirty="0">
              <a:solidFill>
                <a:srgbClr val="2F4E6C"/>
              </a:solidFill>
            </a:endParaRPr>
          </a:p>
          <a:p>
            <a:pPr lvl="1"/>
            <a:r>
              <a:rPr lang="fr-FR" sz="1300" dirty="0">
                <a:solidFill>
                  <a:schemeClr val="bg2"/>
                </a:solidFill>
              </a:rPr>
              <a:t>Le fragment </a:t>
            </a:r>
            <a:r>
              <a:rPr lang="fr-FR" sz="1300" dirty="0" err="1">
                <a:solidFill>
                  <a:schemeClr val="bg2"/>
                </a:solidFill>
              </a:rPr>
              <a:t>shader</a:t>
            </a:r>
            <a:endParaRPr lang="fr-FR" sz="1300" dirty="0">
              <a:solidFill>
                <a:schemeClr val="bg2"/>
              </a:solidFill>
            </a:endParaRPr>
          </a:p>
          <a:p>
            <a:pPr lvl="1"/>
            <a:r>
              <a:rPr lang="fr-FR" sz="1300" dirty="0">
                <a:solidFill>
                  <a:schemeClr val="bg2"/>
                </a:solidFill>
              </a:rPr>
              <a:t>Compiler et lier le programme</a:t>
            </a:r>
          </a:p>
          <a:p>
            <a:pPr lvl="1"/>
            <a:r>
              <a:rPr lang="fr-FR" sz="13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Afficher le triangle</a:t>
            </a:r>
          </a:p>
          <a:p>
            <a:pPr lvl="0"/>
            <a:r>
              <a:rPr lang="fr-FR" sz="1500" dirty="0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0"/>
            <a:endParaRPr lang="fr-FR" sz="1500" dirty="0">
              <a:solidFill>
                <a:srgbClr val="79D2FF"/>
              </a:solidFill>
            </a:endParaRPr>
          </a:p>
        </p:txBody>
      </p:sp>
      <p:sp>
        <p:nvSpPr>
          <p:cNvPr id="7" name="Bouton d'action : Informations 6">
            <a:hlinkClick r:id="rId2" action="ppaction://hlinksldjump" highlightClick="1"/>
          </p:cNvPr>
          <p:cNvSpPr/>
          <p:nvPr/>
        </p:nvSpPr>
        <p:spPr>
          <a:xfrm>
            <a:off x="7543800" y="4171950"/>
            <a:ext cx="228600" cy="228600"/>
          </a:xfrm>
          <a:prstGeom prst="actionButtonInformation">
            <a:avLst/>
          </a:prstGeom>
          <a:solidFill>
            <a:schemeClr val="accent6"/>
          </a:solidFill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6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54849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qu’OpenGL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400" dirty="0" smtClean="0"/>
              <a:t>La spécification liste exactement</a:t>
            </a:r>
          </a:p>
          <a:p>
            <a:pPr lvl="1"/>
            <a:r>
              <a:rPr lang="fr-FR" dirty="0"/>
              <a:t>L</a:t>
            </a:r>
            <a:r>
              <a:rPr lang="fr-FR" sz="2000" dirty="0" smtClean="0"/>
              <a:t>es fonctions de l’API</a:t>
            </a:r>
          </a:p>
          <a:p>
            <a:pPr lvl="1"/>
            <a:r>
              <a:rPr lang="fr-FR" sz="2000" dirty="0" smtClean="0"/>
              <a:t>Leurs paramètres</a:t>
            </a:r>
          </a:p>
          <a:p>
            <a:pPr lvl="1"/>
            <a:r>
              <a:rPr lang="fr-FR" sz="2000" dirty="0" smtClean="0"/>
              <a:t>Leurs résultats attendus</a:t>
            </a:r>
          </a:p>
          <a:p>
            <a:endParaRPr lang="fr-FR" sz="2400" dirty="0" smtClean="0"/>
          </a:p>
          <a:p>
            <a:r>
              <a:rPr lang="fr-FR" sz="2400" dirty="0" smtClean="0"/>
              <a:t>Les développeurs de drivers</a:t>
            </a:r>
          </a:p>
          <a:p>
            <a:pPr lvl="1"/>
            <a:r>
              <a:rPr lang="fr-FR" sz="2000" dirty="0" smtClean="0"/>
              <a:t>Implémentent ces fonctions</a:t>
            </a:r>
          </a:p>
          <a:p>
            <a:pPr lvl="2"/>
            <a:r>
              <a:rPr lang="fr-FR" sz="1800" dirty="0" smtClean="0"/>
              <a:t>Implémentations spécifiques à l’architecture matérielle</a:t>
            </a:r>
          </a:p>
          <a:p>
            <a:pPr lvl="3"/>
            <a:r>
              <a:rPr lang="fr-FR" sz="1600" dirty="0" smtClean="0"/>
              <a:t>AMD ≠ </a:t>
            </a:r>
            <a:r>
              <a:rPr lang="fr-FR" sz="1600" dirty="0" err="1" smtClean="0"/>
              <a:t>nVidia</a:t>
            </a:r>
            <a:r>
              <a:rPr lang="fr-FR" sz="1600" dirty="0" smtClean="0"/>
              <a:t> ≠ Intel…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6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>
                <a:solidFill>
                  <a:schemeClr val="tx1"/>
                </a:solidFill>
                <a:effectLst>
                  <a:outerShdw blurRad="38100" dist="38100" dir="2700000" algn="tl">
                    <a:schemeClr val="tx1">
                      <a:alpha val="50000"/>
                    </a:schemeClr>
                  </a:outerShdw>
                </a:effectLst>
              </a:rPr>
              <a:t>Introduction</a:t>
            </a:r>
          </a:p>
          <a:p>
            <a:r>
              <a:rPr lang="fr-FR" dirty="0"/>
              <a:t>Histoire</a:t>
            </a:r>
          </a:p>
          <a:p>
            <a:r>
              <a:rPr lang="fr-FR" dirty="0"/>
              <a:t>Ma première fenêtre</a:t>
            </a:r>
          </a:p>
          <a:p>
            <a:pPr lvl="1"/>
            <a:r>
              <a:rPr lang="fr-FR" dirty="0"/>
              <a:t>Créer une fenêtre</a:t>
            </a:r>
          </a:p>
          <a:p>
            <a:pPr lvl="1"/>
            <a:r>
              <a:rPr lang="fr-FR" dirty="0"/>
              <a:t>Interactions</a:t>
            </a:r>
          </a:p>
          <a:p>
            <a:pPr lvl="1"/>
            <a:r>
              <a:rPr lang="fr-FR" dirty="0"/>
              <a:t>OpenGL moderne</a:t>
            </a:r>
          </a:p>
          <a:p>
            <a:r>
              <a:rPr lang="fr-FR" dirty="0"/>
              <a:t>Mon premier triangle</a:t>
            </a:r>
          </a:p>
          <a:p>
            <a:pPr lvl="1"/>
            <a:r>
              <a:rPr lang="fr-FR" dirty="0"/>
              <a:t>Spécification des formats</a:t>
            </a:r>
          </a:p>
          <a:p>
            <a:pPr lvl="1"/>
            <a:r>
              <a:rPr lang="fr-FR" dirty="0"/>
              <a:t>Le VAO</a:t>
            </a:r>
          </a:p>
          <a:p>
            <a:pPr lvl="1"/>
            <a:r>
              <a:rPr lang="fr-FR" dirty="0"/>
              <a:t>Le VBO</a:t>
            </a:r>
          </a:p>
          <a:p>
            <a:pPr lvl="1"/>
            <a:r>
              <a:rPr lang="fr-FR" dirty="0"/>
              <a:t>Le vertex </a:t>
            </a:r>
            <a:r>
              <a:rPr lang="fr-FR" dirty="0" err="1"/>
              <a:t>shader</a:t>
            </a:r>
            <a:endParaRPr lang="fr-FR" dirty="0"/>
          </a:p>
          <a:p>
            <a:pPr lvl="1"/>
            <a:r>
              <a:rPr lang="fr-FR" dirty="0"/>
              <a:t>Le fragment </a:t>
            </a:r>
            <a:r>
              <a:rPr lang="fr-FR" dirty="0" err="1"/>
              <a:t>shader</a:t>
            </a:r>
            <a:endParaRPr lang="fr-FR" dirty="0"/>
          </a:p>
          <a:p>
            <a:pPr lvl="1"/>
            <a:r>
              <a:rPr lang="fr-FR" dirty="0"/>
              <a:t>Compiler et lier le programme</a:t>
            </a:r>
          </a:p>
          <a:p>
            <a:pPr lvl="1"/>
            <a:r>
              <a:rPr lang="fr-FR" dirty="0"/>
              <a:t>Afficher le triangle</a:t>
            </a:r>
          </a:p>
          <a:p>
            <a:r>
              <a:rPr lang="fr-FR" dirty="0"/>
              <a:t>Mon premier rectangle</a:t>
            </a:r>
          </a:p>
          <a:p>
            <a:pPr lvl="1"/>
            <a:r>
              <a:rPr lang="fr-FR" dirty="0"/>
              <a:t>Le EBO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847917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 complet : mon premier triangle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Ce code doit être compris parfaitement pour prétendre connaitre OpenGL</a:t>
            </a:r>
          </a:p>
          <a:p>
            <a:pPr lvl="1"/>
            <a:r>
              <a:rPr lang="fr-FR" dirty="0" smtClean="0"/>
              <a:t>A partir de maintenant, on va pouvoir s’amuser </a:t>
            </a:r>
            <a:r>
              <a:rPr lang="fr-FR" dirty="0" smtClean="0">
                <a:sym typeface="Wingdings" panose="05000000000000000000" pitchFamily="2" charset="2"/>
              </a:rPr>
              <a:t>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60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fr-FR" sz="150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sz="150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sz="1500">
                <a:solidFill>
                  <a:srgbClr val="2F4E6C"/>
                </a:solidFill>
              </a:rPr>
              <a:t>Ma première fenêtre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OpenGL moderne</a:t>
            </a:r>
          </a:p>
          <a:p>
            <a:pPr lvl="0"/>
            <a:r>
              <a:rPr lang="fr-FR" sz="15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Mon premier triangle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Spécification des formats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VAO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VBO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vertex shader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fragment shader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Compiler et lier le programme</a:t>
            </a:r>
          </a:p>
          <a:p>
            <a:pPr lvl="1"/>
            <a:r>
              <a:rPr lang="fr-FR" sz="13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Afficher le triangle</a:t>
            </a:r>
          </a:p>
          <a:p>
            <a:pPr lvl="0"/>
            <a:r>
              <a:rPr lang="fr-FR" sz="1500">
                <a:solidFill>
                  <a:srgbClr val="79D2FF"/>
                </a:solidFill>
              </a:rPr>
              <a:t>Mon premier rectangle</a:t>
            </a:r>
          </a:p>
          <a:p>
            <a:pPr lvl="1"/>
            <a:r>
              <a:rPr lang="fr-FR" sz="1300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0"/>
            <a:endParaRPr lang="fr-FR" sz="1500" dirty="0">
              <a:solidFill>
                <a:srgbClr val="79D2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441" y="2341656"/>
            <a:ext cx="2438400" cy="190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à coins arrondis 8">
            <a:hlinkClick r:id="rId5" action="ppaction://hlinkfile"/>
          </p:cNvPr>
          <p:cNvSpPr/>
          <p:nvPr/>
        </p:nvSpPr>
        <p:spPr>
          <a:xfrm>
            <a:off x="4546441" y="4400550"/>
            <a:ext cx="2439245" cy="374571"/>
          </a:xfrm>
          <a:prstGeom prst="roundRect">
            <a:avLst/>
          </a:prstGeom>
          <a:solidFill>
            <a:schemeClr val="accent6"/>
          </a:solidFill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600" b="1" dirty="0" smtClean="0">
                <a:solidFill>
                  <a:schemeClr val="lt1"/>
                </a:solidFill>
                <a:latin typeface="Calibri" panose="020F0502020204030204" pitchFamily="34" charset="0"/>
              </a:rPr>
              <a:t>Voir le code</a:t>
            </a:r>
            <a:endParaRPr lang="fr-FR" sz="1600" b="1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Deuc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57211" y="392234"/>
            <a:ext cx="609600" cy="609600"/>
          </a:xfrm>
          <a:prstGeom prst="rect">
            <a:avLst/>
          </a:prstGeom>
        </p:spPr>
      </p:pic>
      <p:sp>
        <p:nvSpPr>
          <p:cNvPr id="11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789384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9079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1" grpId="3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15/01/2019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61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01" y="0"/>
            <a:ext cx="764845" cy="316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20843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OpenGL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 lnSpcReduction="10000"/>
          </a:bodyPr>
          <a:lstStyle/>
          <a:p>
            <a:pPr lvl="0"/>
            <a:r>
              <a:rPr lang="fr-FR" sz="15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lvl="0"/>
            <a:r>
              <a:rPr lang="fr-FR" sz="15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Histoire de l’informatique</a:t>
            </a:r>
          </a:p>
          <a:p>
            <a:pPr lvl="0"/>
            <a:r>
              <a:rPr lang="fr-FR" sz="15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 première fenêtre</a:t>
            </a:r>
          </a:p>
          <a:p>
            <a:pPr lvl="0"/>
            <a:r>
              <a:rPr lang="fr-FR" sz="15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 premier triangle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Mon premier rectangle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uiExpand="1" build="p"/>
      <p:bldP spid="9" grpId="1" uiExpand="1" build="p"/>
      <p:bldP spid="2" grpId="0" animBg="1"/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fr-FR" sz="15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  <a:p>
            <a:pPr lvl="0"/>
            <a:r>
              <a:rPr lang="fr-FR" sz="15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Histoire de l’informatique</a:t>
            </a:r>
          </a:p>
          <a:p>
            <a:pPr lvl="0"/>
            <a:r>
              <a:rPr lang="fr-FR" sz="15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 première fenêtre</a:t>
            </a:r>
          </a:p>
          <a:p>
            <a:pPr lvl="0"/>
            <a:r>
              <a:rPr lang="fr-FR" sz="1500" dirty="0">
                <a:solidFill>
                  <a:srgbClr val="1C2E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 premier triangle</a:t>
            </a:r>
          </a:p>
          <a:p>
            <a:pPr lvl="0"/>
            <a:r>
              <a:rPr lang="fr-FR" sz="1500" dirty="0">
                <a:solidFill>
                  <a:srgbClr val="FFFFFF"/>
                </a:solidFill>
              </a:rPr>
              <a:t>Mon premier rectangle</a:t>
            </a: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OpenGL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15/01/2019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64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09" y="0"/>
            <a:ext cx="764845" cy="316800"/>
          </a:xfrm>
          <a:prstGeom prst="rect">
            <a:avLst/>
          </a:prstGeom>
        </p:spPr>
      </p:pic>
      <p:pic>
        <p:nvPicPr>
          <p:cNvPr id="2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7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Dessine moi un rectangle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quadrilatère peut être considéré comme deux triangles collés :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65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/>
          </a:bodyPr>
          <a:lstStyle/>
          <a:p>
            <a:pPr lvl="0"/>
            <a:r>
              <a:rPr lang="fr-FR" sz="1500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sz="1500" dirty="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sz="1500" dirty="0">
                <a:solidFill>
                  <a:srgbClr val="2F4E6C"/>
                </a:solidFill>
              </a:rPr>
              <a:t>Ma première fenêtre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OpenGL moderne</a:t>
            </a:r>
          </a:p>
          <a:p>
            <a:pPr lvl="0"/>
            <a:r>
              <a:rPr lang="fr-FR" sz="1500" dirty="0">
                <a:solidFill>
                  <a:schemeClr val="bg2"/>
                </a:solidFill>
              </a:rPr>
              <a:t>Mon premier triangle</a:t>
            </a:r>
          </a:p>
          <a:p>
            <a:pPr lvl="1"/>
            <a:r>
              <a:rPr lang="fr-FR" sz="1300" dirty="0">
                <a:solidFill>
                  <a:schemeClr val="bg2"/>
                </a:solidFill>
              </a:rPr>
              <a:t>Spécification des formats</a:t>
            </a:r>
          </a:p>
          <a:p>
            <a:pPr lvl="1"/>
            <a:r>
              <a:rPr lang="fr-FR" sz="1300" dirty="0">
                <a:solidFill>
                  <a:schemeClr val="bg2"/>
                </a:solidFill>
              </a:rPr>
              <a:t>Le VAO</a:t>
            </a:r>
          </a:p>
          <a:p>
            <a:pPr lvl="1"/>
            <a:r>
              <a:rPr lang="fr-FR" sz="1300" dirty="0">
                <a:solidFill>
                  <a:schemeClr val="bg2"/>
                </a:solidFill>
              </a:rPr>
              <a:t>Le VBO</a:t>
            </a:r>
          </a:p>
          <a:p>
            <a:pPr lvl="1"/>
            <a:r>
              <a:rPr lang="fr-FR" sz="1300" dirty="0">
                <a:solidFill>
                  <a:schemeClr val="bg2"/>
                </a:solidFill>
              </a:rPr>
              <a:t>Le vertex </a:t>
            </a:r>
            <a:r>
              <a:rPr lang="fr-FR" sz="1300" dirty="0" err="1">
                <a:solidFill>
                  <a:schemeClr val="bg2"/>
                </a:solidFill>
              </a:rPr>
              <a:t>shader</a:t>
            </a:r>
            <a:endParaRPr lang="fr-FR" sz="1300" dirty="0">
              <a:solidFill>
                <a:schemeClr val="bg2"/>
              </a:solidFill>
            </a:endParaRPr>
          </a:p>
          <a:p>
            <a:pPr lvl="1"/>
            <a:r>
              <a:rPr lang="fr-FR" sz="1300" dirty="0">
                <a:solidFill>
                  <a:schemeClr val="bg2"/>
                </a:solidFill>
              </a:rPr>
              <a:t>Le fragment </a:t>
            </a:r>
            <a:r>
              <a:rPr lang="fr-FR" sz="1300" dirty="0" err="1">
                <a:solidFill>
                  <a:schemeClr val="bg2"/>
                </a:solidFill>
              </a:rPr>
              <a:t>shader</a:t>
            </a:r>
            <a:endParaRPr lang="fr-FR" sz="1300" dirty="0">
              <a:solidFill>
                <a:schemeClr val="bg2"/>
              </a:solidFill>
            </a:endParaRPr>
          </a:p>
          <a:p>
            <a:pPr lvl="1"/>
            <a:r>
              <a:rPr lang="fr-FR" sz="1300" dirty="0">
                <a:solidFill>
                  <a:schemeClr val="bg2"/>
                </a:solidFill>
              </a:rPr>
              <a:t>Compiler et lier le programme</a:t>
            </a:r>
          </a:p>
          <a:p>
            <a:pPr lvl="1"/>
            <a:r>
              <a:rPr lang="fr-FR" sz="1300" dirty="0">
                <a:solidFill>
                  <a:schemeClr val="bg2"/>
                </a:solidFill>
              </a:rPr>
              <a:t>Afficher le triangle</a:t>
            </a:r>
          </a:p>
          <a:p>
            <a:pPr lvl="0"/>
            <a:r>
              <a:rPr lang="fr-FR" sz="15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Mon premier rectangle</a:t>
            </a:r>
          </a:p>
          <a:p>
            <a:pPr lvl="1"/>
            <a:r>
              <a:rPr lang="fr-FR" sz="1300" dirty="0">
                <a:solidFill>
                  <a:srgbClr val="79D2FF"/>
                </a:solidFill>
              </a:rPr>
              <a:t>Le EBO</a:t>
            </a: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0"/>
            <a:endParaRPr lang="fr-FR" sz="1500" dirty="0">
              <a:solidFill>
                <a:srgbClr val="79D2FF"/>
              </a:solidFill>
            </a:endParaRPr>
          </a:p>
        </p:txBody>
      </p:sp>
      <p:sp>
        <p:nvSpPr>
          <p:cNvPr id="10" name="Triangle isocèle 9"/>
          <p:cNvSpPr/>
          <p:nvPr/>
        </p:nvSpPr>
        <p:spPr>
          <a:xfrm>
            <a:off x="4267200" y="1935507"/>
            <a:ext cx="1905000" cy="612000"/>
          </a:xfrm>
          <a:prstGeom prst="triangle">
            <a:avLst>
              <a:gd name="adj" fmla="val 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200" dirty="0" smtClean="0">
              <a:latin typeface="Calibri" panose="020F0502020204030204" pitchFamily="34" charset="0"/>
            </a:endParaRPr>
          </a:p>
        </p:txBody>
      </p:sp>
      <p:sp>
        <p:nvSpPr>
          <p:cNvPr id="11" name="Triangle isocèle 10"/>
          <p:cNvSpPr/>
          <p:nvPr/>
        </p:nvSpPr>
        <p:spPr>
          <a:xfrm rot="10800000">
            <a:off x="4267200" y="1935506"/>
            <a:ext cx="1905000" cy="612000"/>
          </a:xfrm>
          <a:prstGeom prst="triangle">
            <a:avLst>
              <a:gd name="adj" fmla="val 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200" dirty="0" smtClean="0">
              <a:latin typeface="Calibri" panose="020F0502020204030204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 bwMode="auto">
          <a:xfrm>
            <a:off x="4267200" y="2239730"/>
            <a:ext cx="8948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r>
              <a:rPr lang="fr-FR" sz="1400" dirty="0" smtClean="0">
                <a:solidFill>
                  <a:schemeClr val="bg1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Triangle 1</a:t>
            </a:r>
          </a:p>
        </p:txBody>
      </p:sp>
      <p:sp>
        <p:nvSpPr>
          <p:cNvPr id="13" name="ZoneTexte 12"/>
          <p:cNvSpPr txBox="1"/>
          <p:nvPr/>
        </p:nvSpPr>
        <p:spPr bwMode="auto">
          <a:xfrm>
            <a:off x="5277340" y="1935507"/>
            <a:ext cx="89486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sz="1400" dirty="0" smtClean="0">
                <a:solidFill>
                  <a:schemeClr val="bg1"/>
                </a:solidFill>
                <a:latin typeface="Calibri" panose="020F0502020204030204" pitchFamily="34" charset="0"/>
                <a:cs typeface="Consolas" panose="020B0609020204030204" pitchFamily="49" charset="0"/>
              </a:rPr>
              <a:t>Triangle 2</a:t>
            </a:r>
          </a:p>
        </p:txBody>
      </p:sp>
      <p:sp>
        <p:nvSpPr>
          <p:cNvPr id="14" name="ZoneTexte 13"/>
          <p:cNvSpPr txBox="1"/>
          <p:nvPr/>
        </p:nvSpPr>
        <p:spPr bwMode="auto">
          <a:xfrm>
            <a:off x="3122335" y="2392129"/>
            <a:ext cx="114486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sz="1400" dirty="0" smtClean="0">
                <a:latin typeface="Calibri" panose="020F0502020204030204" pitchFamily="34" charset="0"/>
                <a:cs typeface="Consolas" panose="020B0609020204030204" pitchFamily="49" charset="0"/>
              </a:rPr>
              <a:t>(-0.5,-</a:t>
            </a:r>
            <a:r>
              <a:rPr lang="fr-FR" sz="1400" dirty="0">
                <a:latin typeface="Calibri" panose="020F0502020204030204" pitchFamily="34" charset="0"/>
                <a:cs typeface="Consolas" panose="020B0609020204030204" pitchFamily="49" charset="0"/>
              </a:rPr>
              <a:t>0.25</a:t>
            </a:r>
            <a:r>
              <a:rPr lang="fr-FR" sz="1400" dirty="0" smtClean="0">
                <a:latin typeface="Calibri" panose="020F0502020204030204" pitchFamily="34" charset="0"/>
                <a:cs typeface="Consolas" panose="020B0609020204030204" pitchFamily="49" charset="0"/>
              </a:rPr>
              <a:t>) D</a:t>
            </a:r>
          </a:p>
        </p:txBody>
      </p:sp>
      <p:sp>
        <p:nvSpPr>
          <p:cNvPr id="15" name="ZoneTexte 14"/>
          <p:cNvSpPr txBox="1"/>
          <p:nvPr/>
        </p:nvSpPr>
        <p:spPr bwMode="auto">
          <a:xfrm>
            <a:off x="3183249" y="1786815"/>
            <a:ext cx="108395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fr-FR" sz="1400" dirty="0" smtClean="0">
                <a:latin typeface="Calibri" panose="020F0502020204030204" pitchFamily="34" charset="0"/>
                <a:cs typeface="Consolas" panose="020B0609020204030204" pitchFamily="49" charset="0"/>
              </a:rPr>
              <a:t>(-0.5,0.25) A</a:t>
            </a:r>
          </a:p>
        </p:txBody>
      </p:sp>
      <p:sp>
        <p:nvSpPr>
          <p:cNvPr id="16" name="ZoneTexte 15"/>
          <p:cNvSpPr txBox="1"/>
          <p:nvPr/>
        </p:nvSpPr>
        <p:spPr bwMode="auto">
          <a:xfrm>
            <a:off x="6172200" y="1786815"/>
            <a:ext cx="10230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  <a:cs typeface="Consolas" panose="020B0609020204030204" pitchFamily="49" charset="0"/>
              </a:rPr>
              <a:t>B (0.5,0.25</a:t>
            </a:r>
            <a:r>
              <a:rPr lang="fr-FR" sz="1400" dirty="0">
                <a:latin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fr-FR" sz="1400" dirty="0" smtClean="0"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7" name="ZoneTexte 16"/>
          <p:cNvSpPr txBox="1"/>
          <p:nvPr/>
        </p:nvSpPr>
        <p:spPr bwMode="auto">
          <a:xfrm>
            <a:off x="6172199" y="2392128"/>
            <a:ext cx="107593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FR" sz="1400" dirty="0" smtClean="0">
                <a:latin typeface="Calibri" panose="020F0502020204030204" pitchFamily="34" charset="0"/>
                <a:cs typeface="Consolas" panose="020B0609020204030204" pitchFamily="49" charset="0"/>
              </a:rPr>
              <a:t>C (0.5,-0.25)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2601276" y="2799497"/>
            <a:ext cx="1931908" cy="1950515"/>
          </a:xfrm>
          <a:prstGeom prst="roundRect">
            <a:avLst>
              <a:gd name="adj" fmla="val 5319"/>
            </a:avLst>
          </a:prstGeom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GLfloat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vertices[] = 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//Triangle 1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-0.5f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0.25f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//A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0.5f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-0.25f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-0.5f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-0.25f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//D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//Triangle 2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-0.5f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0.25f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//A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0.5f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0.25f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//B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0.5f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-0.25f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Virage 24"/>
          <p:cNvSpPr/>
          <p:nvPr/>
        </p:nvSpPr>
        <p:spPr>
          <a:xfrm rot="10800000" flipH="1">
            <a:off x="6019800" y="3487674"/>
            <a:ext cx="869962" cy="1141475"/>
          </a:xfrm>
          <a:prstGeom prst="ben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2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4822199" y="2786269"/>
            <a:ext cx="2700000" cy="720000"/>
            <a:chOff x="4680000" y="2520000"/>
            <a:chExt cx="2700000" cy="720000"/>
          </a:xfrm>
        </p:grpSpPr>
        <p:sp>
          <p:nvSpPr>
            <p:cNvPr id="21" name="Rectangle à coins arrondis 20"/>
            <p:cNvSpPr/>
            <p:nvPr/>
          </p:nvSpPr>
          <p:spPr>
            <a:xfrm>
              <a:off x="4680000" y="2520000"/>
              <a:ext cx="2700000" cy="720000"/>
            </a:xfrm>
            <a:prstGeom prst="wedgeRoundRectCallout">
              <a:avLst>
                <a:gd name="adj1" fmla="val -69975"/>
                <a:gd name="adj2" fmla="val 124913"/>
                <a:gd name="adj3" fmla="val 16667"/>
              </a:avLst>
            </a:prstGeom>
            <a:effectLst>
              <a:outerShdw blurRad="40000" dist="20000" dir="5400000" rotWithShape="0">
                <a:schemeClr val="dk2">
                  <a:alpha val="38000"/>
                </a:scheme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200" dirty="0">
                  <a:latin typeface="Calibri" panose="020F0502020204030204" pitchFamily="34" charset="0"/>
                </a:rPr>
                <a:t>A et C sont définis 2 fois</a:t>
              </a:r>
            </a:p>
            <a:p>
              <a:pPr algn="ctr"/>
              <a:r>
                <a:rPr lang="fr-FR" sz="1200" dirty="0">
                  <a:latin typeface="Calibri" panose="020F0502020204030204" pitchFamily="34" charset="0"/>
                  <a:sym typeface="Wingdings" panose="05000000000000000000" pitchFamily="2" charset="2"/>
                </a:rPr>
                <a:t>Pour 4 points utiles, 6 sont définis</a:t>
              </a:r>
            </a:p>
            <a:p>
              <a:pPr algn="ctr"/>
              <a:r>
                <a:rPr lang="fr-FR" sz="1200" dirty="0">
                  <a:latin typeface="Calibri" panose="020F0502020204030204" pitchFamily="34" charset="0"/>
                  <a:sym typeface="Wingdings" panose="05000000000000000000" pitchFamily="2" charset="2"/>
                </a:rPr>
                <a:t>Perte de 50% de capacité mémoire !</a:t>
              </a:r>
              <a:endParaRPr lang="fr-FR" sz="1200" dirty="0">
                <a:latin typeface="Calibri" panose="020F0502020204030204" pitchFamily="34" charset="0"/>
              </a:endParaRPr>
            </a:p>
          </p:txBody>
        </p:sp>
        <p:sp>
          <p:nvSpPr>
            <p:cNvPr id="23" name="Rectangle à coins arrondis 22"/>
            <p:cNvSpPr/>
            <p:nvPr/>
          </p:nvSpPr>
          <p:spPr>
            <a:xfrm>
              <a:off x="4680000" y="2520000"/>
              <a:ext cx="2700000" cy="720000"/>
            </a:xfrm>
            <a:prstGeom prst="wedgeRoundRectCallout">
              <a:avLst>
                <a:gd name="adj1" fmla="val -70125"/>
                <a:gd name="adj2" fmla="val 26004"/>
                <a:gd name="adj3" fmla="val 16667"/>
              </a:avLst>
            </a:prstGeom>
            <a:effectLst>
              <a:outerShdw blurRad="40000" dist="20000" dir="5400000" rotWithShape="0">
                <a:schemeClr val="dk2">
                  <a:alpha val="38000"/>
                </a:scheme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200" dirty="0">
                  <a:latin typeface="Calibri" panose="020F0502020204030204" pitchFamily="34" charset="0"/>
                </a:rPr>
                <a:t>A et C sont définis 2 fois</a:t>
              </a:r>
            </a:p>
            <a:p>
              <a:pPr algn="ctr"/>
              <a:r>
                <a:rPr lang="fr-FR" sz="1200" dirty="0">
                  <a:latin typeface="Calibri" panose="020F0502020204030204" pitchFamily="34" charset="0"/>
                  <a:sym typeface="Wingdings" panose="05000000000000000000" pitchFamily="2" charset="2"/>
                </a:rPr>
                <a:t>Pour 4 points utiles, 6 sont définis</a:t>
              </a:r>
            </a:p>
            <a:p>
              <a:pPr algn="ctr"/>
              <a:r>
                <a:rPr lang="fr-FR" sz="1200" dirty="0">
                  <a:latin typeface="Calibri" panose="020F0502020204030204" pitchFamily="34" charset="0"/>
                  <a:sym typeface="Wingdings" panose="05000000000000000000" pitchFamily="2" charset="2"/>
                </a:rPr>
                <a:t>Perte de 50% de capacité mémoire !</a:t>
              </a:r>
              <a:endParaRPr lang="fr-FR" sz="1200" dirty="0">
                <a:latin typeface="Calibri" panose="020F0502020204030204" pitchFamily="34" charset="0"/>
              </a:endParaRPr>
            </a:p>
          </p:txBody>
        </p:sp>
        <p:sp>
          <p:nvSpPr>
            <p:cNvPr id="22" name="Rectangle à coins arrondis 21"/>
            <p:cNvSpPr/>
            <p:nvPr/>
          </p:nvSpPr>
          <p:spPr>
            <a:xfrm>
              <a:off x="4680000" y="2520000"/>
              <a:ext cx="2700000" cy="720000"/>
            </a:xfrm>
            <a:prstGeom prst="wedgeRoundRectCallout">
              <a:avLst>
                <a:gd name="adj1" fmla="val -70647"/>
                <a:gd name="adj2" fmla="val 53300"/>
                <a:gd name="adj3" fmla="val 16667"/>
              </a:avLst>
            </a:prstGeom>
            <a:effectLst>
              <a:outerShdw blurRad="40000" dist="20000" dir="5400000" rotWithShape="0">
                <a:schemeClr val="dk2">
                  <a:alpha val="38000"/>
                </a:scheme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200" dirty="0">
                  <a:latin typeface="Calibri" panose="020F0502020204030204" pitchFamily="34" charset="0"/>
                </a:rPr>
                <a:t>A et C sont définis 2 fois</a:t>
              </a:r>
            </a:p>
            <a:p>
              <a:pPr algn="ctr"/>
              <a:r>
                <a:rPr lang="fr-FR" sz="1200" dirty="0">
                  <a:latin typeface="Calibri" panose="020F0502020204030204" pitchFamily="34" charset="0"/>
                  <a:sym typeface="Wingdings" panose="05000000000000000000" pitchFamily="2" charset="2"/>
                </a:rPr>
                <a:t>Pour 4 points utiles, 6 sont définis</a:t>
              </a:r>
            </a:p>
            <a:p>
              <a:pPr algn="ctr"/>
              <a:r>
                <a:rPr lang="fr-FR" sz="1200" dirty="0">
                  <a:latin typeface="Calibri" panose="020F0502020204030204" pitchFamily="34" charset="0"/>
                  <a:sym typeface="Wingdings" panose="05000000000000000000" pitchFamily="2" charset="2"/>
                </a:rPr>
                <a:t>Perte de 50% de capacité mémoire !</a:t>
              </a:r>
              <a:endParaRPr lang="fr-FR" sz="1200" dirty="0">
                <a:latin typeface="Calibri" panose="020F0502020204030204" pitchFamily="34" charset="0"/>
              </a:endParaRPr>
            </a:p>
          </p:txBody>
        </p:sp>
        <p:sp>
          <p:nvSpPr>
            <p:cNvPr id="20" name="Rectangle à coins arrondis 19"/>
            <p:cNvSpPr/>
            <p:nvPr/>
          </p:nvSpPr>
          <p:spPr>
            <a:xfrm>
              <a:off x="4680000" y="2520000"/>
              <a:ext cx="2700000" cy="720000"/>
            </a:xfrm>
            <a:prstGeom prst="wedgeRoundRectCallout">
              <a:avLst>
                <a:gd name="adj1" fmla="val -70371"/>
                <a:gd name="adj2" fmla="val 172346"/>
                <a:gd name="adj3" fmla="val 16667"/>
              </a:avLst>
            </a:prstGeom>
            <a:effectLst>
              <a:outerShdw blurRad="40000" dist="20000" dir="5400000" rotWithShape="0">
                <a:schemeClr val="dk2">
                  <a:alpha val="38000"/>
                </a:schemeClr>
              </a:outerShdw>
            </a:effectLst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fr-FR" sz="1200" dirty="0">
                  <a:latin typeface="Calibri" panose="020F0502020204030204" pitchFamily="34" charset="0"/>
                </a:rPr>
                <a:t>A et C sont définis 2 fois</a:t>
              </a:r>
            </a:p>
            <a:p>
              <a:pPr algn="ctr"/>
              <a:r>
                <a:rPr lang="fr-FR" sz="1200" dirty="0">
                  <a:latin typeface="Calibri" panose="020F0502020204030204" pitchFamily="34" charset="0"/>
                  <a:sym typeface="Wingdings" panose="05000000000000000000" pitchFamily="2" charset="2"/>
                </a:rPr>
                <a:t>Pour 4 points utiles, 6 sont définis</a:t>
              </a:r>
            </a:p>
            <a:p>
              <a:pPr algn="ctr"/>
              <a:r>
                <a:rPr lang="fr-FR" sz="1200" dirty="0">
                  <a:latin typeface="Calibri" panose="020F0502020204030204" pitchFamily="34" charset="0"/>
                  <a:sym typeface="Wingdings" panose="05000000000000000000" pitchFamily="2" charset="2"/>
                </a:rPr>
                <a:t>Perte de 50% de capacité mémoire !</a:t>
              </a:r>
              <a:endParaRPr lang="fr-FR" sz="1200" dirty="0">
                <a:latin typeface="Calibri" panose="020F0502020204030204" pitchFamily="34" charset="0"/>
              </a:endParaRPr>
            </a:p>
          </p:txBody>
        </p:sp>
      </p:grpSp>
      <p:sp>
        <p:nvSpPr>
          <p:cNvPr id="24" name="Rectangle à coins arrondis 23"/>
          <p:cNvSpPr/>
          <p:nvPr/>
        </p:nvSpPr>
        <p:spPr>
          <a:xfrm>
            <a:off x="6889763" y="3592633"/>
            <a:ext cx="1913751" cy="1372926"/>
          </a:xfrm>
          <a:prstGeom prst="roundRect">
            <a:avLst>
              <a:gd name="adj" fmla="val 5319"/>
            </a:avLst>
          </a:prstGeom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GLfloat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vertices[] = {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i="1" dirty="0" smtClean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//Rectangle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-0.5f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0.25f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//A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100" b="1" dirty="0" smtClean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fr-FR" sz="1100" b="1" dirty="0" smtClean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0.5f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0.25f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fr-FR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</a:t>
            </a:r>
            <a:r>
              <a:rPr lang="fr-FR" sz="1100" b="1" i="1" dirty="0" smtClean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 smtClean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100" b="1" dirty="0" smtClean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0.5f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-0.25f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//C 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-0.5f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-0.25f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100" b="1" i="1" dirty="0">
                <a:solidFill>
                  <a:srgbClr val="57A64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//D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b="1" dirty="0" smtClean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Pensées 25"/>
          <p:cNvSpPr/>
          <p:nvPr/>
        </p:nvSpPr>
        <p:spPr>
          <a:xfrm rot="20709614">
            <a:off x="5561915" y="3781799"/>
            <a:ext cx="1220569" cy="702766"/>
          </a:xfrm>
          <a:prstGeom prst="cloudCallout">
            <a:avLst>
              <a:gd name="adj1" fmla="val -67510"/>
              <a:gd name="adj2" fmla="val 8094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Est-il</a:t>
            </a:r>
            <a:br>
              <a:rPr lang="fr-FR" sz="1200" dirty="0" smtClean="0">
                <a:latin typeface="Calibri" panose="020F0502020204030204" pitchFamily="34" charset="0"/>
              </a:rPr>
            </a:br>
            <a:r>
              <a:rPr lang="fr-FR" sz="1200" dirty="0" smtClean="0">
                <a:latin typeface="Calibri" panose="020F0502020204030204" pitchFamily="34" charset="0"/>
              </a:rPr>
              <a:t>possible ?</a:t>
            </a:r>
          </a:p>
        </p:txBody>
      </p:sp>
    </p:spTree>
    <p:extLst>
      <p:ext uri="{BB962C8B-B14F-4D97-AF65-F5344CB8AC3E}">
        <p14:creationId xmlns:p14="http://schemas.microsoft.com/office/powerpoint/2010/main" val="499412216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d’</a:t>
            </a:r>
            <a:r>
              <a:rPr lang="fr-FR" dirty="0" err="1"/>
              <a:t>E</a:t>
            </a:r>
            <a:r>
              <a:rPr lang="fr-FR" dirty="0" err="1" smtClean="0"/>
              <a:t>lement</a:t>
            </a:r>
            <a:r>
              <a:rPr lang="fr-FR" dirty="0" smtClean="0"/>
              <a:t> Buffer Object (EBO)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 smtClean="0"/>
              <a:t>Un EBO stocke les indices des </a:t>
            </a:r>
            <a:r>
              <a:rPr lang="fr-FR" sz="2000" dirty="0" err="1" smtClean="0"/>
              <a:t>vertices</a:t>
            </a:r>
            <a:r>
              <a:rPr lang="fr-FR" sz="2000" dirty="0" smtClean="0"/>
              <a:t> utilisés par OpenGL pour dessiner une forme.</a:t>
            </a:r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pPr lvl="1"/>
            <a:endParaRPr lang="fr-FR" sz="1600" dirty="0" smtClean="0"/>
          </a:p>
          <a:p>
            <a:pPr lvl="1"/>
            <a:endParaRPr lang="fr-FR" sz="1600" dirty="0"/>
          </a:p>
          <a:p>
            <a:r>
              <a:rPr lang="fr-FR" sz="2000" dirty="0" smtClean="0"/>
              <a:t>Création d’un EBO (similaire au VBO)</a:t>
            </a:r>
            <a:endParaRPr lang="fr-FR" sz="20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66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>
            <a:normAutofit fontScale="92500"/>
          </a:bodyPr>
          <a:lstStyle/>
          <a:p>
            <a:pPr lvl="0"/>
            <a:r>
              <a:rPr lang="fr-FR" sz="1500" dirty="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sz="1500" dirty="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sz="1500" dirty="0">
                <a:solidFill>
                  <a:srgbClr val="2F4E6C"/>
                </a:solidFill>
              </a:rPr>
              <a:t>Ma première fenêtre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OpenGL moderne</a:t>
            </a:r>
          </a:p>
          <a:p>
            <a:pPr lvl="0"/>
            <a:r>
              <a:rPr lang="fr-FR" sz="1500" dirty="0">
                <a:solidFill>
                  <a:srgbClr val="2F4E6C"/>
                </a:solidFill>
              </a:rPr>
              <a:t>Mon premier triangle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Spécification des formats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Le VAO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Le VBO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Le vertex </a:t>
            </a:r>
            <a:r>
              <a:rPr lang="fr-FR" sz="1300" dirty="0" err="1">
                <a:solidFill>
                  <a:srgbClr val="2F4E6C"/>
                </a:solidFill>
              </a:rPr>
              <a:t>shader</a:t>
            </a:r>
            <a:endParaRPr lang="fr-FR" sz="1300" dirty="0">
              <a:solidFill>
                <a:srgbClr val="2F4E6C"/>
              </a:solidFill>
            </a:endParaRP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Le fragment </a:t>
            </a:r>
            <a:r>
              <a:rPr lang="fr-FR" sz="1300" dirty="0" err="1">
                <a:solidFill>
                  <a:srgbClr val="2F4E6C"/>
                </a:solidFill>
              </a:rPr>
              <a:t>shader</a:t>
            </a:r>
            <a:endParaRPr lang="fr-FR" sz="1300" dirty="0">
              <a:solidFill>
                <a:srgbClr val="2F4E6C"/>
              </a:solidFill>
            </a:endParaRP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Compiler et lier le programme</a:t>
            </a:r>
          </a:p>
          <a:p>
            <a:pPr lvl="1"/>
            <a:r>
              <a:rPr lang="fr-FR" sz="1300" dirty="0">
                <a:solidFill>
                  <a:srgbClr val="2F4E6C"/>
                </a:solidFill>
              </a:rPr>
              <a:t>Afficher le triangle</a:t>
            </a:r>
          </a:p>
          <a:p>
            <a:pPr lvl="0"/>
            <a:r>
              <a:rPr lang="fr-FR" sz="1500" b="1" dirty="0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Mon premier rectangle</a:t>
            </a:r>
          </a:p>
          <a:p>
            <a:pPr lvl="1"/>
            <a:r>
              <a:rPr lang="fr-FR" sz="1300" b="1" dirty="0">
                <a:solidFill>
                  <a:schemeClr val="tx1"/>
                </a:solidFill>
                <a:effectLst>
                  <a:outerShdw blurRad="63500" dist="37357" dir="2700000" rotWithShape="0">
                    <a:schemeClr val="tx1">
                      <a:alpha val="43137"/>
                    </a:schemeClr>
                  </a:outerShdw>
                </a:effectLst>
              </a:rPr>
              <a:t>Le EBO</a:t>
            </a: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1"/>
            <a:endParaRPr lang="fr-FR" sz="1300" dirty="0">
              <a:solidFill>
                <a:srgbClr val="79D2FF"/>
              </a:solidFill>
            </a:endParaRPr>
          </a:p>
          <a:p>
            <a:pPr lvl="0"/>
            <a:endParaRPr lang="fr-FR" sz="1500" dirty="0">
              <a:solidFill>
                <a:srgbClr val="79D2FF"/>
              </a:solidFill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2988462" y="1809750"/>
            <a:ext cx="2209800" cy="1595042"/>
            <a:chOff x="2743201" y="1793617"/>
            <a:chExt cx="2209800" cy="1595042"/>
          </a:xfrm>
        </p:grpSpPr>
        <p:sp>
          <p:nvSpPr>
            <p:cNvPr id="7" name="Rectangle à coins arrondis 6"/>
            <p:cNvSpPr/>
            <p:nvPr/>
          </p:nvSpPr>
          <p:spPr>
            <a:xfrm>
              <a:off x="2743201" y="1885950"/>
              <a:ext cx="2209800" cy="1502709"/>
            </a:xfrm>
            <a:prstGeom prst="roundRect">
              <a:avLst>
                <a:gd name="adj" fmla="val 5319"/>
              </a:avLst>
            </a:prstGeom>
            <a:ln>
              <a:solidFill>
                <a:schemeClr val="bg2"/>
              </a:solidFill>
              <a:headEnd/>
              <a:tailEnd/>
            </a:ln>
          </p:spPr>
          <p:style>
            <a:lnRef idx="1">
              <a:schemeClr val="accen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anchor="ctr">
              <a:noAutofit/>
            </a:bodyPr>
            <a:lstStyle/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en-US" sz="1050" b="1" dirty="0" err="1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GLfloat</a:t>
              </a:r>
              <a:r>
                <a:rPr lang="en-US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vertices[] = {</a:t>
              </a:r>
              <a:endParaRPr lang="fr-FR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en-US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1050" b="1" i="1" dirty="0">
                  <a:solidFill>
                    <a:srgbClr val="57A64A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//Rectangle</a:t>
              </a:r>
              <a:endParaRPr lang="fr-FR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en-US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1050" b="1" dirty="0">
                  <a:solidFill>
                    <a:srgbClr val="B8D7A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-0.5f</a:t>
              </a:r>
              <a:r>
                <a:rPr lang="en-US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 </a:t>
              </a:r>
              <a:r>
                <a:rPr lang="en-US" sz="1050" b="1" dirty="0">
                  <a:solidFill>
                    <a:srgbClr val="B8D7A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0.25f</a:t>
              </a:r>
              <a:r>
                <a:rPr lang="en-US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050" b="1" i="1" dirty="0">
                  <a:solidFill>
                    <a:srgbClr val="57A64A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//A (id=0)</a:t>
              </a:r>
              <a:endParaRPr lang="fr-FR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en-US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050" b="1" dirty="0">
                  <a:solidFill>
                    <a:srgbClr val="B8D7A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0.5f</a:t>
              </a:r>
              <a:r>
                <a:rPr lang="en-US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 </a:t>
              </a:r>
              <a:r>
                <a:rPr lang="en-US" sz="1050" b="1" dirty="0">
                  <a:solidFill>
                    <a:srgbClr val="B8D7A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0.25f</a:t>
              </a:r>
              <a:r>
                <a:rPr lang="en-US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050" b="1" i="1" dirty="0">
                  <a:solidFill>
                    <a:srgbClr val="57A64A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//B (id=1)</a:t>
              </a:r>
              <a:endParaRPr lang="fr-FR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en-US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050" b="1" dirty="0">
                  <a:solidFill>
                    <a:srgbClr val="B8D7A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0.5f</a:t>
              </a:r>
              <a:r>
                <a:rPr lang="en-US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050" b="1" dirty="0">
                  <a:solidFill>
                    <a:srgbClr val="B8D7A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-0.25f</a:t>
              </a:r>
              <a:r>
                <a:rPr lang="en-US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050" b="1" i="1" dirty="0">
                  <a:solidFill>
                    <a:srgbClr val="57A64A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//C (id=2)</a:t>
              </a:r>
              <a:endParaRPr lang="fr-FR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en-US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1050" b="1" dirty="0">
                  <a:solidFill>
                    <a:srgbClr val="B8D7A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-0.5f</a:t>
              </a:r>
              <a:r>
                <a:rPr lang="en-US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050" b="1" dirty="0">
                  <a:solidFill>
                    <a:srgbClr val="B8D7A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-0.25f</a:t>
              </a:r>
              <a:r>
                <a:rPr lang="en-US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050" b="1" i="1" dirty="0">
                  <a:solidFill>
                    <a:srgbClr val="57A64A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//D (id=3)</a:t>
              </a:r>
              <a:endParaRPr lang="fr-FR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};</a:t>
              </a:r>
              <a:endParaRPr lang="fr-FR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19412" y="1793617"/>
              <a:ext cx="457176" cy="18466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anchor="ctr">
              <a:noAutofit/>
            </a:bodyPr>
            <a:lstStyle/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fr-FR" sz="1200" dirty="0">
                  <a:solidFill>
                    <a:schemeClr val="bg1"/>
                  </a:solidFill>
                  <a:latin typeface="Calibri" panose="020F0502020204030204" pitchFamily="34" charset="0"/>
                </a:rPr>
                <a:t>VBO</a:t>
              </a:r>
            </a:p>
          </p:txBody>
        </p:sp>
      </p:grpSp>
      <p:grpSp>
        <p:nvGrpSpPr>
          <p:cNvPr id="13" name="Groupe 12"/>
          <p:cNvGrpSpPr/>
          <p:nvPr/>
        </p:nvGrpSpPr>
        <p:grpSpPr>
          <a:xfrm>
            <a:off x="5579261" y="1809750"/>
            <a:ext cx="2345539" cy="1020634"/>
            <a:chOff x="5334000" y="2084516"/>
            <a:chExt cx="2345539" cy="1020634"/>
          </a:xfrm>
        </p:grpSpPr>
        <p:sp>
          <p:nvSpPr>
            <p:cNvPr id="8" name="Rectangle à coins arrondis 7"/>
            <p:cNvSpPr/>
            <p:nvPr/>
          </p:nvSpPr>
          <p:spPr>
            <a:xfrm>
              <a:off x="5334000" y="2172767"/>
              <a:ext cx="2345539" cy="932383"/>
            </a:xfrm>
            <a:prstGeom prst="roundRect">
              <a:avLst>
                <a:gd name="adj" fmla="val 5319"/>
              </a:avLst>
            </a:prstGeom>
            <a:ln>
              <a:solidFill>
                <a:schemeClr val="bg2"/>
              </a:solidFill>
              <a:headEnd/>
              <a:tailEnd/>
            </a:ln>
          </p:spPr>
          <p:style>
            <a:lnRef idx="1">
              <a:schemeClr val="accent1"/>
            </a:lnRef>
            <a:fillRef idx="1003">
              <a:schemeClr val="lt2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anchor="ctr">
              <a:noAutofit/>
            </a:bodyPr>
            <a:lstStyle/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fr-FR" sz="1050" b="1" dirty="0" err="1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GLuint</a:t>
              </a:r>
              <a:r>
                <a:rPr lang="fr-FR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indices[] = {</a:t>
              </a:r>
              <a:endParaRPr lang="fr-FR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fr-FR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fr-FR" sz="1050" b="1" dirty="0">
                  <a:solidFill>
                    <a:srgbClr val="B8D7A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fr-FR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fr-FR" sz="1050" b="1" dirty="0">
                  <a:solidFill>
                    <a:srgbClr val="B8D7A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fr-FR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fr-FR" sz="1050" b="1" dirty="0">
                  <a:solidFill>
                    <a:srgbClr val="B8D7A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fr-FR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fr-FR" sz="1050" b="1" i="1" dirty="0">
                  <a:solidFill>
                    <a:srgbClr val="57A64A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//Triangle 1 (ACD)</a:t>
              </a:r>
              <a:endParaRPr lang="fr-FR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0"/>
                </a:spcAft>
              </a:pPr>
              <a:r>
                <a:rPr lang="fr-FR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fr-FR" sz="1050" b="1" dirty="0">
                  <a:solidFill>
                    <a:srgbClr val="B8D7A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lang="fr-FR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fr-FR" sz="1050" b="1" dirty="0">
                  <a:solidFill>
                    <a:srgbClr val="B8D7A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fr-FR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fr-FR" sz="1050" b="1" dirty="0">
                  <a:solidFill>
                    <a:srgbClr val="B8D7A3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fr-FR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fr-FR" sz="1050" b="1" i="1" dirty="0">
                  <a:solidFill>
                    <a:srgbClr val="57A64A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//Triangle 2 (ABC)</a:t>
              </a:r>
              <a:endParaRPr lang="fr-FR" sz="9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fr-FR" sz="1050" b="1" dirty="0">
                  <a:solidFill>
                    <a:srgbClr val="DCDCDC"/>
                  </a:solidFill>
                  <a:latin typeface="Consolas" panose="020B0609020204030204" pitchFamily="49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};</a:t>
              </a:r>
              <a:endParaRPr lang="fr-FR" sz="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10200" y="2084516"/>
              <a:ext cx="445955" cy="18466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tIns="0" bIns="0" rtlCol="0" anchor="ctr">
              <a:spAutoFit/>
            </a:bodyPr>
            <a:lstStyle/>
            <a:p>
              <a:pPr algn="ctr"/>
              <a:r>
                <a:rPr lang="fr-FR" sz="1200" dirty="0">
                  <a:solidFill>
                    <a:schemeClr val="bg1"/>
                  </a:solidFill>
                  <a:latin typeface="Calibri" panose="020F0502020204030204" pitchFamily="34" charset="0"/>
                </a:rPr>
                <a:t>E</a:t>
              </a:r>
              <a:r>
                <a:rPr lang="fr-FR" sz="1200" dirty="0" smtClean="0">
                  <a:solidFill>
                    <a:schemeClr val="bg1"/>
                  </a:solidFill>
                  <a:latin typeface="Calibri" panose="020F0502020204030204" pitchFamily="34" charset="0"/>
                </a:rPr>
                <a:t>BO</a:t>
              </a:r>
            </a:p>
          </p:txBody>
        </p:sp>
      </p:grpSp>
      <p:sp>
        <p:nvSpPr>
          <p:cNvPr id="14" name="Rectangle à coins arrondis 13"/>
          <p:cNvSpPr/>
          <p:nvPr/>
        </p:nvSpPr>
        <p:spPr>
          <a:xfrm>
            <a:off x="2362200" y="3934148"/>
            <a:ext cx="6340197" cy="870576"/>
          </a:xfrm>
          <a:prstGeom prst="roundRect">
            <a:avLst>
              <a:gd name="adj" fmla="val 8924"/>
            </a:avLst>
          </a:prstGeom>
          <a:ln>
            <a:solidFill>
              <a:schemeClr val="bg2"/>
            </a:solidFill>
            <a:headEnd/>
            <a:tailEnd/>
          </a:ln>
        </p:spPr>
        <p:style>
          <a:lnRef idx="1">
            <a:schemeClr val="accent1"/>
          </a:lnRef>
          <a:fillRef idx="1003">
            <a:schemeClr val="lt2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>
            <a:no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GLuint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EBO;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glGenBuffers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b="1" dirty="0">
                <a:solidFill>
                  <a:srgbClr val="B8D7A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&amp;EBO);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glBindBuffer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(GL_ELEMENT_ARRAY_BUFFER, EBO);</a:t>
            </a:r>
            <a:endParaRPr lang="fr-FR" sz="1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b="1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glBufferData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(GL_ELEMENT_ARRAY_BUFFER, </a:t>
            </a:r>
            <a:r>
              <a:rPr lang="en-US" sz="1100" b="1" dirty="0" err="1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sizeof</a:t>
            </a:r>
            <a:r>
              <a:rPr lang="en-US" sz="1100" b="1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(indices), indices, GL_STATIC_DRAW);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402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Affichage à l’aide de l’EBO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Utilisation de la fonction 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glDrawElements</a:t>
            </a:r>
            <a:endParaRPr lang="fr-FR" b="1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pPr marL="361950" lvl="1"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glDrawElements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(GL_TRIANGLES,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6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, GL_UNSIGNED_INT,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reinterpret_cast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*&gt;(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));</a:t>
            </a:r>
            <a:endParaRPr lang="fr-FR" dirty="0" smtClean="0"/>
          </a:p>
          <a:p>
            <a:r>
              <a:rPr lang="fr-FR" dirty="0" smtClean="0"/>
              <a:t>Afficher les primitives en « fil de fer » pour contrôler visuellement leurs dispositions</a:t>
            </a:r>
          </a:p>
          <a:p>
            <a:pPr marL="361950" lvl="1"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glPolygonMode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(GL_FRONT_AND_BACK, GL_LINE);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67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fr-FR" sz="1500">
                <a:solidFill>
                  <a:srgbClr val="2F4E6C"/>
                </a:solidFill>
              </a:rPr>
              <a:t>Introduction</a:t>
            </a:r>
          </a:p>
          <a:p>
            <a:pPr lvl="0"/>
            <a:r>
              <a:rPr lang="fr-FR" sz="1500">
                <a:solidFill>
                  <a:srgbClr val="2F4E6C"/>
                </a:solidFill>
              </a:rPr>
              <a:t>Histoire</a:t>
            </a:r>
          </a:p>
          <a:p>
            <a:pPr lvl="0"/>
            <a:r>
              <a:rPr lang="fr-FR" sz="1500">
                <a:solidFill>
                  <a:srgbClr val="2F4E6C"/>
                </a:solidFill>
              </a:rPr>
              <a:t>Ma première fenêtre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Créer une fenêtre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Interactions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OpenGL moderne</a:t>
            </a:r>
          </a:p>
          <a:p>
            <a:pPr lvl="0"/>
            <a:r>
              <a:rPr lang="fr-FR" sz="1500">
                <a:solidFill>
                  <a:srgbClr val="2F4E6C"/>
                </a:solidFill>
              </a:rPr>
              <a:t>Mon premier triangle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Spécification des formats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VAO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VBO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vertex shader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Le fragment shader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Compiler et lier le programme</a:t>
            </a:r>
          </a:p>
          <a:p>
            <a:pPr lvl="1"/>
            <a:r>
              <a:rPr lang="fr-FR" sz="1300">
                <a:solidFill>
                  <a:srgbClr val="2F4E6C"/>
                </a:solidFill>
              </a:rPr>
              <a:t>Afficher le triangle</a:t>
            </a:r>
          </a:p>
          <a:p>
            <a:pPr lvl="0"/>
            <a:r>
              <a:rPr lang="fr-FR" sz="15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Mon premier rectangle</a:t>
            </a:r>
          </a:p>
          <a:p>
            <a:pPr lvl="1"/>
            <a:r>
              <a:rPr lang="fr-FR" sz="1300" b="1">
                <a:solidFill>
                  <a:srgbClr val="EFFAFF"/>
                </a:solidFill>
                <a:effectLst>
                  <a:outerShdw blurRad="63500" dist="37357" dir="2700000" rotWithShape="0">
                    <a:srgbClr val="EFFAFF">
                      <a:alpha val="43137"/>
                    </a:srgbClr>
                  </a:outerShdw>
                </a:effectLst>
              </a:rPr>
              <a:t>Le EBO</a:t>
            </a: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1"/>
            <a:endParaRPr lang="fr-FR" sz="1300">
              <a:solidFill>
                <a:srgbClr val="79D2FF"/>
              </a:solidFill>
            </a:endParaRPr>
          </a:p>
          <a:p>
            <a:pPr lvl="0"/>
            <a:endParaRPr lang="fr-FR" sz="1500" dirty="0">
              <a:solidFill>
                <a:srgbClr val="79D2FF"/>
              </a:solidFill>
            </a:endParaRPr>
          </a:p>
        </p:txBody>
      </p:sp>
      <p:sp>
        <p:nvSpPr>
          <p:cNvPr id="7" name="Bouton d'action : Informations 6">
            <a:hlinkClick r:id="rId4" action="ppaction://hlinksldjump" highlightClick="1"/>
          </p:cNvPr>
          <p:cNvSpPr/>
          <p:nvPr/>
        </p:nvSpPr>
        <p:spPr>
          <a:xfrm>
            <a:off x="8858174" y="1526214"/>
            <a:ext cx="228600" cy="228600"/>
          </a:xfrm>
          <a:prstGeom prst="actionButtonInformation">
            <a:avLst/>
          </a:prstGeom>
          <a:solidFill>
            <a:schemeClr val="accent6"/>
          </a:solidFill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600" b="1" dirty="0">
              <a:latin typeface="Calibri" panose="020F0502020204030204" pitchFamily="34" charset="0"/>
            </a:endParaRPr>
          </a:p>
        </p:txBody>
      </p:sp>
      <p:sp>
        <p:nvSpPr>
          <p:cNvPr id="8" name="Bouton d'action : Informations 7">
            <a:hlinkClick r:id="rId4" action="ppaction://hlinksldjump" highlightClick="1"/>
          </p:cNvPr>
          <p:cNvSpPr/>
          <p:nvPr/>
        </p:nvSpPr>
        <p:spPr>
          <a:xfrm>
            <a:off x="6019800" y="2986422"/>
            <a:ext cx="228600" cy="228600"/>
          </a:xfrm>
          <a:prstGeom prst="actionButtonInformation">
            <a:avLst/>
          </a:prstGeom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fr-FR" sz="1200" dirty="0" smtClean="0">
              <a:latin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899949"/>
            <a:ext cx="2438400" cy="190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à coins arrondis 10">
            <a:hlinkClick r:id="rId6" action="ppaction://hlinkfile"/>
          </p:cNvPr>
          <p:cNvSpPr/>
          <p:nvPr/>
        </p:nvSpPr>
        <p:spPr>
          <a:xfrm>
            <a:off x="4572000" y="4330779"/>
            <a:ext cx="2286000" cy="374571"/>
          </a:xfrm>
          <a:prstGeom prst="roundRect">
            <a:avLst/>
          </a:prstGeom>
          <a:solidFill>
            <a:schemeClr val="accent6"/>
          </a:solidFill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fr-FR" sz="1600" b="1" dirty="0" smtClean="0">
                <a:solidFill>
                  <a:schemeClr val="lt1"/>
                </a:solidFill>
                <a:latin typeface="Calibri" panose="020F0502020204030204" pitchFamily="34" charset="0"/>
              </a:rPr>
              <a:t>Voir le code</a:t>
            </a:r>
            <a:endParaRPr lang="fr-FR" sz="1600" b="1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pic>
        <p:nvPicPr>
          <p:cNvPr id="14" name="Deuc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57211" y="392234"/>
            <a:ext cx="609600" cy="609600"/>
          </a:xfrm>
          <a:prstGeom prst="rect">
            <a:avLst/>
          </a:prstGeom>
        </p:spPr>
      </p:pic>
      <p:sp>
        <p:nvSpPr>
          <p:cNvPr id="15" name="Bouton stop"/>
          <p:cNvSpPr/>
          <p:nvPr/>
        </p:nvSpPr>
        <p:spPr>
          <a:xfrm>
            <a:off x="8409611" y="4784930"/>
            <a:ext cx="304800" cy="3048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Segoe UI Symbol" panose="020B0502040204020203" pitchFamily="34" charset="0"/>
                <a:ea typeface="Segoe UI Symbol" panose="020B0502040204020203" pitchFamily="34" charset="0"/>
              </a:rPr>
              <a:t>⏹</a:t>
            </a:r>
            <a:endParaRPr lang="fr-FR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53810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9079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15" grpId="3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15/01/2019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68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01" y="0"/>
            <a:ext cx="764845" cy="316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83838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Fin du chapitre 1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/>
          </a:bodyPr>
          <a:lstStyle/>
          <a:p>
            <a:pPr lvl="0"/>
            <a:r>
              <a:rPr lang="fr-FR">
                <a:solidFill>
                  <a:srgbClr val="FFFFFF"/>
                </a:solidFill>
                <a:hlinkClick r:id="rId4" action="ppaction://hlinkpres?slideindex=1&amp;slidetitle="/>
              </a:rPr>
              <a:t>Chapitre 2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que </a:t>
            </a:r>
            <a:r>
              <a:rPr lang="fr-FR" dirty="0" smtClean="0">
                <a:solidFill>
                  <a:schemeClr val="accent5"/>
                </a:solidFill>
              </a:rPr>
              <a:t>n’</a:t>
            </a:r>
            <a:r>
              <a:rPr lang="fr-FR" dirty="0" smtClean="0"/>
              <a:t>est </a:t>
            </a:r>
            <a:r>
              <a:rPr lang="fr-FR" dirty="0" smtClean="0">
                <a:solidFill>
                  <a:schemeClr val="accent5"/>
                </a:solidFill>
              </a:rPr>
              <a:t>pas</a:t>
            </a:r>
            <a:r>
              <a:rPr lang="fr-FR" dirty="0" smtClean="0"/>
              <a:t> OpenGL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moteur 3D</a:t>
            </a:r>
          </a:p>
          <a:p>
            <a:pPr lvl="1"/>
            <a:r>
              <a:rPr lang="fr-FR" dirty="0" smtClean="0">
                <a:solidFill>
                  <a:srgbClr val="C00000"/>
                </a:solidFill>
              </a:rPr>
              <a:t>OpenGL ne sait pas que vous manipulez des objets (ex : des cubes, des sphères, des monstres gluants…)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OpenGL ne voit que des triangles et la façon de les afficher</a:t>
            </a:r>
          </a:p>
          <a:p>
            <a:r>
              <a:rPr lang="fr-FR" dirty="0" smtClean="0"/>
              <a:t>Un moteur physique</a:t>
            </a:r>
          </a:p>
          <a:p>
            <a:pPr lvl="1"/>
            <a:r>
              <a:rPr lang="fr-FR" dirty="0" smtClean="0">
                <a:solidFill>
                  <a:srgbClr val="C00000"/>
                </a:solidFill>
              </a:rPr>
              <a:t>OpenGL ne sait pas que des triangles se touchent / se coupent</a:t>
            </a:r>
          </a:p>
          <a:p>
            <a:pPr lvl="1"/>
            <a:r>
              <a:rPr lang="fr-FR" dirty="0" smtClean="0">
                <a:solidFill>
                  <a:srgbClr val="00B050"/>
                </a:solidFill>
              </a:rPr>
              <a:t>OpenGL ne fait que dessiner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7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>
                <a:solidFill>
                  <a:schemeClr val="tx1"/>
                </a:solidFill>
                <a:effectLst>
                  <a:outerShdw blurRad="38100" dist="38100" dir="2700000" algn="tl">
                    <a:schemeClr val="tx1">
                      <a:alpha val="50000"/>
                    </a:schemeClr>
                  </a:outerShdw>
                </a:effectLst>
              </a:rPr>
              <a:t>Introduction</a:t>
            </a:r>
          </a:p>
          <a:p>
            <a:r>
              <a:rPr lang="fr-FR" dirty="0"/>
              <a:t>Histoire</a:t>
            </a:r>
          </a:p>
          <a:p>
            <a:r>
              <a:rPr lang="fr-FR" dirty="0"/>
              <a:t>Ma première fenêtre</a:t>
            </a:r>
          </a:p>
          <a:p>
            <a:pPr lvl="1"/>
            <a:r>
              <a:rPr lang="fr-FR" dirty="0"/>
              <a:t>Créer une fenêtre</a:t>
            </a:r>
          </a:p>
          <a:p>
            <a:pPr lvl="1"/>
            <a:r>
              <a:rPr lang="fr-FR" dirty="0"/>
              <a:t>Interactions</a:t>
            </a:r>
          </a:p>
          <a:p>
            <a:pPr lvl="1"/>
            <a:r>
              <a:rPr lang="fr-FR" dirty="0"/>
              <a:t>OpenGL moderne</a:t>
            </a:r>
          </a:p>
          <a:p>
            <a:r>
              <a:rPr lang="fr-FR" dirty="0"/>
              <a:t>Mon premier triangle</a:t>
            </a:r>
          </a:p>
          <a:p>
            <a:pPr lvl="1"/>
            <a:r>
              <a:rPr lang="fr-FR" dirty="0"/>
              <a:t>Spécification des formats</a:t>
            </a:r>
          </a:p>
          <a:p>
            <a:pPr lvl="1"/>
            <a:r>
              <a:rPr lang="fr-FR" dirty="0"/>
              <a:t>Le VAO</a:t>
            </a:r>
          </a:p>
          <a:p>
            <a:pPr lvl="1"/>
            <a:r>
              <a:rPr lang="fr-FR" dirty="0"/>
              <a:t>Le VBO</a:t>
            </a:r>
          </a:p>
          <a:p>
            <a:pPr lvl="1"/>
            <a:r>
              <a:rPr lang="fr-FR" dirty="0"/>
              <a:t>Le vertex </a:t>
            </a:r>
            <a:r>
              <a:rPr lang="fr-FR" dirty="0" err="1"/>
              <a:t>shader</a:t>
            </a:r>
            <a:endParaRPr lang="fr-FR" dirty="0"/>
          </a:p>
          <a:p>
            <a:pPr lvl="1"/>
            <a:r>
              <a:rPr lang="fr-FR" dirty="0"/>
              <a:t>Le fragment </a:t>
            </a:r>
            <a:r>
              <a:rPr lang="fr-FR" dirty="0" err="1"/>
              <a:t>shader</a:t>
            </a:r>
            <a:endParaRPr lang="fr-FR" dirty="0"/>
          </a:p>
          <a:p>
            <a:pPr lvl="1"/>
            <a:r>
              <a:rPr lang="fr-FR" dirty="0"/>
              <a:t>Compiler et lier le programme</a:t>
            </a:r>
          </a:p>
          <a:p>
            <a:pPr lvl="1"/>
            <a:r>
              <a:rPr lang="fr-FR" dirty="0"/>
              <a:t>Afficher le triangle</a:t>
            </a:r>
          </a:p>
          <a:p>
            <a:r>
              <a:rPr lang="fr-FR" dirty="0"/>
              <a:t>Mon premier rectangle</a:t>
            </a:r>
          </a:p>
          <a:p>
            <a:pPr lvl="1"/>
            <a:r>
              <a:rPr lang="fr-FR" dirty="0"/>
              <a:t>Le EBO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228847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FFFFFF"/>
                </a:solidFill>
                <a:hlinkClick r:id="rId4" action="ppaction://hlinkpres?slideindex=1&amp;slidetitle="/>
              </a:rPr>
              <a:t>Chapitre 2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Fin du chapitre 1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vitr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hlinkClick r:id="" action="ppaction://hlinkshowjump?jump=endshow"/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fr-FR" sz="1200" dirty="0" smtClean="0">
                <a:solidFill>
                  <a:schemeClr val="accent1"/>
                </a:solidFill>
                <a:latin typeface="Calibri" panose="020F0502020204030204" pitchFamily="34" charset="0"/>
              </a:rPr>
              <a:t>Fin du diaporama</a:t>
            </a:r>
          </a:p>
        </p:txBody>
      </p:sp>
    </p:spTree>
    <p:extLst>
      <p:ext uri="{BB962C8B-B14F-4D97-AF65-F5344CB8AC3E}">
        <p14:creationId xmlns:p14="http://schemas.microsoft.com/office/powerpoint/2010/main" val="2671954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146" y="1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15/01/2019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73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01" y="0"/>
            <a:ext cx="764845" cy="316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46" y="342901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70617"/>
      </p:ext>
    </p:extLst>
  </p:cSld>
  <p:clrMapOvr>
    <a:masterClrMapping/>
  </p:clrMapOvr>
  <p:transition spd="slow" advTm="9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33333E-6 L 0.00017 0.2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2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5" grpId="0"/>
      <p:bldP spid="6" grpId="0"/>
      <p:bldP spid="9" grpId="0" animBg="1"/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Questions particulières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57300" y="3363838"/>
            <a:ext cx="6629400" cy="1320080"/>
          </a:xfrm>
        </p:spPr>
        <p:txBody>
          <a:bodyPr>
            <a:normAutofit/>
          </a:bodyPr>
          <a:lstStyle/>
          <a:p>
            <a:pPr lvl="0"/>
            <a:r>
              <a:rPr lang="fr-FR">
                <a:solidFill>
                  <a:srgbClr val="FFFFFF"/>
                </a:solidFill>
              </a:rPr>
              <a:t>Points de détails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10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r>
              <a:rPr lang="fr-FR">
                <a:solidFill>
                  <a:srgbClr val="FFFFFF"/>
                </a:solidFill>
              </a:rPr>
              <a:t>Points de détails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fr-FR">
                <a:solidFill>
                  <a:srgbClr val="EFFAFF"/>
                </a:solidFill>
              </a:rPr>
              <a:t>Questions particulières</a:t>
            </a:r>
            <a:endParaRPr lang="fr-FR" dirty="0">
              <a:solidFill>
                <a:srgbClr val="EFFA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683918"/>
            <a:ext cx="9144000" cy="36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fr-FR" dirty="0">
                <a:latin typeface="Segoe UI" panose="020B0502040204020203" pitchFamily="34" charset="0"/>
                <a:cs typeface="Segoe UI" panose="020B0502040204020203" pitchFamily="34" charset="0"/>
              </a:rPr>
              <a:t>Benjamin ALBOUY-KISSI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5061098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swing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3618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500"/>
    </mc:Choice>
    <mc:Fallback xmlns="">
      <p:transition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0.9913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95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  <p:bldP spid="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8B71F98-063C-4739-99A1-73513BDC38F4}" type="datetime1">
              <a:rPr lang="fr-FR" smtClean="0"/>
              <a:t>15/01/2019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Benjamin ALBOUY-KISSI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76</a:t>
            </a:fld>
            <a:endParaRPr lang="fr-FR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1618" y="4767626"/>
            <a:ext cx="371474" cy="362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-685799"/>
            <a:ext cx="9142854" cy="6857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8468"/>
            <a:ext cx="804333" cy="30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09" y="0"/>
            <a:ext cx="764845" cy="316800"/>
          </a:xfrm>
          <a:prstGeom prst="rect">
            <a:avLst/>
          </a:prstGeom>
        </p:spPr>
      </p:pic>
      <p:pic>
        <p:nvPicPr>
          <p:cNvPr id="2" name="swing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290" y="278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50"/>
    </mc:Choice>
    <mc:Fallback xmlns="">
      <p:transition advTm="95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 p14:presetBounceEnd="6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 p14:presetBounceEnd="60000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3.33333E-6 L 0.00017 0.2 " pathEditMode="relative" rAng="0" ptsTypes="AA">
                                          <p:cBhvr>
                                            <p:cTn id="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01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" dur="312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40000" fill="hold" grpId="0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40000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4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accel="40000" fill="hold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accel="4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showWhenStopped="0">
                    <p:cTn id="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4" grpId="0"/>
          <p:bldP spid="5" grpId="0"/>
          <p:bldP spid="6" grpId="0"/>
          <p:bldP spid="9" grpId="0" animBg="1"/>
        </p:bldLst>
      </p:timing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glBufferData</a:t>
            </a:r>
            <a:endParaRPr lang="fr-FR" b="1" kern="1200" dirty="0">
              <a:solidFill>
                <a:srgbClr val="DCDCDC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quatrième paramètre : </a:t>
            </a:r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GL_STATIC_DRAW</a:t>
            </a:r>
          </a:p>
          <a:p>
            <a:pPr lvl="1"/>
            <a:r>
              <a:rPr lang="fr-FR" dirty="0" smtClean="0"/>
              <a:t>Il conseille le GPU sur l’emplacement mémoire à utiliser pour les données du buffer</a:t>
            </a:r>
          </a:p>
          <a:p>
            <a:pPr lvl="1"/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GL_STATIC_DRAW</a:t>
            </a:r>
          </a:p>
          <a:p>
            <a:pPr lvl="2"/>
            <a:r>
              <a:rPr lang="fr-FR" dirty="0" smtClean="0"/>
              <a:t>Les données ne seront jamais changées ou rarement</a:t>
            </a:r>
          </a:p>
          <a:p>
            <a:pPr lvl="1"/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GL_DYNAMIC_DRAW</a:t>
            </a:r>
          </a:p>
          <a:p>
            <a:pPr lvl="2"/>
            <a:r>
              <a:rPr lang="fr-FR" dirty="0"/>
              <a:t>Les données </a:t>
            </a:r>
            <a:r>
              <a:rPr lang="fr-FR" dirty="0" smtClean="0"/>
              <a:t>seront changées fréquemment</a:t>
            </a:r>
          </a:p>
          <a:p>
            <a:pPr lvl="1"/>
            <a:r>
              <a:rPr lang="fr-FR" b="1" kern="1200" dirty="0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GL_STREAM_DRAW</a:t>
            </a:r>
          </a:p>
          <a:p>
            <a:pPr lvl="2"/>
            <a:r>
              <a:rPr lang="fr-FR" dirty="0"/>
              <a:t>Les données </a:t>
            </a:r>
            <a:r>
              <a:rPr lang="fr-FR" dirty="0" smtClean="0"/>
              <a:t>seront changées à chaque affichage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77</a:t>
            </a:fld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Bouton d'action : Retour 7">
            <a:hlinkClick r:id="" action="ppaction://hlinkshowjump?jump=lastslideviewed" highlightClick="1"/>
          </p:cNvPr>
          <p:cNvSpPr/>
          <p:nvPr/>
        </p:nvSpPr>
        <p:spPr>
          <a:xfrm>
            <a:off x="5193792" y="4670483"/>
            <a:ext cx="1042416" cy="236571"/>
          </a:xfrm>
          <a:prstGeom prst="actionButtonReturn">
            <a:avLst/>
          </a:prstGeom>
          <a:solidFill>
            <a:schemeClr val="accent6"/>
          </a:solidFill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6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28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glVertexAttribPointer</a:t>
            </a:r>
            <a:endParaRPr lang="fr-FR" b="1" kern="1200" dirty="0">
              <a:solidFill>
                <a:srgbClr val="DCDCDC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4800" y="1450066"/>
            <a:ext cx="6706800" cy="3464833"/>
          </a:xfrm>
        </p:spPr>
        <p:txBody>
          <a:bodyPr>
            <a:normAutofit fontScale="62500" lnSpcReduction="20000"/>
          </a:bodyPr>
          <a:lstStyle/>
          <a:p>
            <a:pPr marL="177800" indent="-177800"/>
            <a:r>
              <a:rPr lang="fr-FR" dirty="0" smtClean="0"/>
              <a:t>Index</a:t>
            </a:r>
          </a:p>
          <a:p>
            <a:pPr marL="446088" lvl="1" indent="-166688"/>
            <a:r>
              <a:rPr lang="fr-FR" dirty="0" smtClean="0"/>
              <a:t>Indice de l’attribut (en cohérence avec le vertex </a:t>
            </a:r>
            <a:r>
              <a:rPr lang="fr-FR" dirty="0" err="1" smtClean="0"/>
              <a:t>shader</a:t>
            </a:r>
            <a:r>
              <a:rPr lang="fr-FR" dirty="0" smtClean="0"/>
              <a:t>)</a:t>
            </a:r>
          </a:p>
          <a:p>
            <a:pPr marL="177800" indent="-177800"/>
            <a:r>
              <a:rPr lang="fr-FR" dirty="0"/>
              <a:t>Taille</a:t>
            </a:r>
          </a:p>
          <a:p>
            <a:pPr marL="446088" lvl="1" indent="-166688"/>
            <a:r>
              <a:rPr lang="fr-FR" dirty="0" smtClean="0"/>
              <a:t>Nombre d’éléments de l’attribut par vertex</a:t>
            </a:r>
          </a:p>
          <a:p>
            <a:pPr marL="177800" indent="-177800"/>
            <a:r>
              <a:rPr lang="fr-FR" dirty="0" smtClean="0"/>
              <a:t>Type</a:t>
            </a:r>
          </a:p>
          <a:p>
            <a:pPr marL="446088" lvl="1" indent="-166688"/>
            <a:r>
              <a:rPr lang="fr-FR" dirty="0" smtClean="0"/>
              <a:t>Type des éléments de l’attribut</a:t>
            </a:r>
          </a:p>
          <a:p>
            <a:pPr marL="177800" indent="-177800"/>
            <a:r>
              <a:rPr lang="fr-FR" dirty="0" smtClean="0"/>
              <a:t>Normalisation</a:t>
            </a:r>
          </a:p>
          <a:p>
            <a:pPr marL="446088" lvl="1" indent="-166688"/>
            <a:r>
              <a:rPr lang="fr-FR" dirty="0" smtClean="0"/>
              <a:t>Si les éléments sont de type entier, spécifie si les valeurs doivent être normalisées entre -1 et 1 (ou [0, 1] si l’entier est non signée) avant d’être utilisées</a:t>
            </a:r>
          </a:p>
          <a:p>
            <a:pPr marL="177800" indent="-177800"/>
            <a:r>
              <a:rPr lang="fr-FR" dirty="0" smtClean="0"/>
              <a:t>Pas</a:t>
            </a:r>
          </a:p>
          <a:p>
            <a:pPr marL="446088" lvl="1" indent="-166688"/>
            <a:r>
              <a:rPr lang="fr-FR" dirty="0" smtClean="0"/>
              <a:t>Spécifie l’écart en octet entre deux attributs consécutifs. Si l’écart vaut 0, les attributs sont considérés resserrés au plus proche dans le tableau.</a:t>
            </a:r>
          </a:p>
          <a:p>
            <a:pPr marL="177800" indent="-177800"/>
            <a:r>
              <a:rPr lang="fr-FR" dirty="0" smtClean="0"/>
              <a:t>Offset</a:t>
            </a:r>
          </a:p>
          <a:p>
            <a:pPr marL="446088" lvl="1" indent="-166688"/>
            <a:r>
              <a:rPr lang="fr-FR" dirty="0" smtClean="0"/>
              <a:t>Spécifie un nombre d’octet à ignorer en début de tableau. Pour des raisons historiques, cette valeur doit être </a:t>
            </a:r>
            <a:r>
              <a:rPr lang="fr-FR" dirty="0" err="1" smtClean="0"/>
              <a:t>transtypée</a:t>
            </a:r>
            <a:r>
              <a:rPr lang="fr-FR" dirty="0" smtClean="0"/>
              <a:t> en </a:t>
            </a:r>
            <a:r>
              <a:rPr lang="fr-FR" sz="2100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+mn-ea"/>
                <a:cs typeface="Arial" charset="0"/>
              </a:rPr>
              <a:t>GLvoid</a:t>
            </a:r>
            <a:r>
              <a:rPr lang="fr-FR" sz="2100" b="1" kern="1200" dirty="0">
                <a:solidFill>
                  <a:srgbClr val="DCDCDC"/>
                </a:solidFill>
                <a:latin typeface="consolas" panose="020B0609020204030204" pitchFamily="49" charset="0"/>
                <a:ea typeface="+mn-ea"/>
                <a:cs typeface="Arial" charset="0"/>
              </a:rPr>
              <a:t>*</a:t>
            </a:r>
            <a:r>
              <a:rPr lang="fr-FR" sz="2100" dirty="0" smtClean="0"/>
              <a:t>. </a:t>
            </a:r>
            <a:r>
              <a:rPr lang="fr-FR" dirty="0" smtClean="0"/>
              <a:t>(</a:t>
            </a:r>
            <a:r>
              <a:rPr lang="fr-FR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reinterpret_cast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GLvoid</a:t>
            </a:r>
            <a:r>
              <a:rPr lang="fr-FR" b="1" dirty="0">
                <a:solidFill>
                  <a:srgbClr val="DCDCDC"/>
                </a:solidFill>
                <a:latin typeface="consolas" panose="020B0609020204030204" pitchFamily="49" charset="0"/>
              </a:rPr>
              <a:t>*&gt;(offset)</a:t>
            </a:r>
            <a:r>
              <a:rPr lang="fr-FR" dirty="0" smtClean="0"/>
              <a:t>)</a:t>
            </a:r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8763-6C8A-413F-B744-2C0F40D941F6}" type="slidenum">
              <a:rPr lang="fr-FR" smtClean="0"/>
              <a:pPr/>
              <a:t>78</a:t>
            </a:fld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Bouton d'action : Retour 6">
            <a:hlinkClick r:id="" action="ppaction://hlinkshowjump?jump=lastslideviewed" highlightClick="1"/>
          </p:cNvPr>
          <p:cNvSpPr/>
          <p:nvPr/>
        </p:nvSpPr>
        <p:spPr>
          <a:xfrm>
            <a:off x="5193792" y="4670483"/>
            <a:ext cx="1042416" cy="236571"/>
          </a:xfrm>
          <a:prstGeom prst="actionButtonReturn">
            <a:avLst/>
          </a:prstGeom>
          <a:solidFill>
            <a:schemeClr val="accent6"/>
          </a:solidFill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600" b="1" dirty="0"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0" y="1123950"/>
            <a:ext cx="6781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glVertexAttribPointer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2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, GL_FLOAT, GL_FALSE,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reinterpret_cast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*&gt;(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)</a:t>
            </a:r>
            <a:r>
              <a:rPr lang="fr-FR" sz="1100" b="1" dirty="0" smtClean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  <a:endParaRPr lang="fr-FR" sz="1100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3625157" y="1450067"/>
            <a:ext cx="463859" cy="204311"/>
          </a:xfrm>
          <a:prstGeom prst="wedgeRoundRectCallout">
            <a:avLst>
              <a:gd name="adj1" fmla="val 48060"/>
              <a:gd name="adj2" fmla="val -113706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54000" tIns="0" rIns="54000" bIns="0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index</a:t>
            </a:r>
            <a:endParaRPr lang="fr-FR" sz="1200" dirty="0" smtClean="0"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4192973" y="1450067"/>
            <a:ext cx="431024" cy="204311"/>
          </a:xfrm>
          <a:prstGeom prst="wedgeRoundRectCallout">
            <a:avLst>
              <a:gd name="adj1" fmla="val -22340"/>
              <a:gd name="adj2" fmla="val -114760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54000" tIns="0" rIns="54000" bIns="0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taille</a:t>
            </a:r>
            <a:endParaRPr lang="fr-FR" sz="1200" dirty="0" smtClean="0"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4693956" y="1450067"/>
            <a:ext cx="405057" cy="204311"/>
          </a:xfrm>
          <a:prstGeom prst="wedgeRoundRectCallout">
            <a:avLst>
              <a:gd name="adj1" fmla="val -46455"/>
              <a:gd name="adj2" fmla="val -98562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54000" tIns="0" rIns="54000" bIns="0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type</a:t>
            </a:r>
            <a:endParaRPr lang="fr-FR" sz="1200" dirty="0" smtClean="0"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5168973" y="1450067"/>
            <a:ext cx="992091" cy="204311"/>
          </a:xfrm>
          <a:prstGeom prst="wedgeRoundRectCallout">
            <a:avLst>
              <a:gd name="adj1" fmla="val -12619"/>
              <a:gd name="adj2" fmla="val -85398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54000" tIns="0" rIns="54000" bIns="0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normalisation</a:t>
            </a:r>
            <a:endParaRPr lang="fr-FR" sz="1200" dirty="0" smtClean="0"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6278693" y="1450067"/>
            <a:ext cx="342650" cy="204311"/>
          </a:xfrm>
          <a:prstGeom prst="wedgeRoundRectCallout">
            <a:avLst>
              <a:gd name="adj1" fmla="val -112006"/>
              <a:gd name="adj2" fmla="val -98562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54000" tIns="0" rIns="54000" bIns="0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pas</a:t>
            </a:r>
            <a:endParaRPr lang="fr-FR" sz="1200" dirty="0" smtClean="0"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7895298" y="1450067"/>
            <a:ext cx="486702" cy="204311"/>
          </a:xfrm>
          <a:prstGeom prst="wedgeRoundRectCallout">
            <a:avLst>
              <a:gd name="adj1" fmla="val 3494"/>
              <a:gd name="adj2" fmla="val -91980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54000" tIns="0" rIns="54000" bIns="0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offset</a:t>
            </a:r>
            <a:endParaRPr lang="fr-FR" sz="1200" dirty="0" smtClean="0"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54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glShaderSource</a:t>
            </a:r>
            <a:endParaRPr lang="fr-FR" b="1" kern="1200" dirty="0">
              <a:solidFill>
                <a:srgbClr val="DCDCDC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4800" y="1455046"/>
            <a:ext cx="6706800" cy="3459854"/>
          </a:xfrm>
        </p:spPr>
        <p:txBody>
          <a:bodyPr>
            <a:normAutofit fontScale="92500" lnSpcReduction="20000"/>
          </a:bodyPr>
          <a:lstStyle/>
          <a:p>
            <a:pPr marL="177800" indent="-177800"/>
            <a:r>
              <a:rPr lang="fr-FR" dirty="0" err="1" smtClean="0"/>
              <a:t>Shader</a:t>
            </a:r>
            <a:r>
              <a:rPr lang="fr-FR" dirty="0" smtClean="0"/>
              <a:t> </a:t>
            </a:r>
          </a:p>
          <a:p>
            <a:pPr marL="446088" lvl="1" indent="-166688"/>
            <a:r>
              <a:rPr lang="fr-FR" dirty="0" smtClean="0"/>
              <a:t>Identifiant du </a:t>
            </a:r>
            <a:r>
              <a:rPr lang="fr-FR" dirty="0" err="1" smtClean="0"/>
              <a:t>shader</a:t>
            </a:r>
            <a:r>
              <a:rPr lang="fr-FR" dirty="0" smtClean="0"/>
              <a:t> à charger</a:t>
            </a:r>
          </a:p>
          <a:p>
            <a:pPr marL="177800" indent="-177800"/>
            <a:r>
              <a:rPr lang="fr-FR" dirty="0" smtClean="0"/>
              <a:t>Nombre </a:t>
            </a:r>
            <a:endParaRPr lang="fr-FR" dirty="0"/>
          </a:p>
          <a:p>
            <a:pPr marL="446088" lvl="1" indent="-166688"/>
            <a:r>
              <a:rPr lang="fr-FR" dirty="0" smtClean="0"/>
              <a:t>Nombre de sources dans le tableau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chaines</a:t>
            </a:r>
          </a:p>
          <a:p>
            <a:pPr marL="177800" indent="-177800"/>
            <a:r>
              <a:rPr lang="fr-FR" dirty="0" smtClean="0"/>
              <a:t>Chaines </a:t>
            </a:r>
          </a:p>
          <a:p>
            <a:pPr marL="446088" lvl="1" indent="-166688"/>
            <a:r>
              <a:rPr lang="fr-FR" dirty="0" smtClean="0"/>
              <a:t>Tableau de chaines de caractères contenant les sources du </a:t>
            </a:r>
            <a:r>
              <a:rPr lang="fr-FR" dirty="0" err="1" smtClean="0"/>
              <a:t>shader</a:t>
            </a:r>
            <a:r>
              <a:rPr lang="fr-FR" dirty="0" smtClean="0"/>
              <a:t> dans le langage GLSL</a:t>
            </a:r>
          </a:p>
          <a:p>
            <a:pPr marL="177800" indent="-177800"/>
            <a:r>
              <a:rPr lang="fr-FR" dirty="0" smtClean="0"/>
              <a:t>Longueurs </a:t>
            </a:r>
          </a:p>
          <a:p>
            <a:pPr marL="446088" lvl="1" indent="-166688"/>
            <a:r>
              <a:rPr lang="fr-FR" dirty="0" smtClean="0"/>
              <a:t>Tableau d’entier contenant les longueurs des chaines de caractères du tableau </a:t>
            </a:r>
            <a:r>
              <a:rPr lang="fr-FR" dirty="0" smtClean="0">
                <a:latin typeface="Consolas" panose="020B0609020204030204" pitchFamily="49" charset="0"/>
                <a:cs typeface="Consolas" panose="020B0609020204030204" pitchFamily="49" charset="0"/>
              </a:rPr>
              <a:t>chaines</a:t>
            </a:r>
            <a:r>
              <a:rPr lang="fr-FR" dirty="0" smtClean="0"/>
              <a:t>. Si </a:t>
            </a:r>
            <a:r>
              <a:rPr lang="fr-FR" sz="2100" b="1" kern="1200" dirty="0" err="1">
                <a:solidFill>
                  <a:srgbClr val="569CD6"/>
                </a:solidFill>
                <a:latin typeface="consolas" panose="020B0609020204030204" pitchFamily="49" charset="0"/>
                <a:ea typeface="+mn-ea"/>
                <a:cs typeface="Arial" charset="0"/>
              </a:rPr>
              <a:t>nullptr</a:t>
            </a:r>
            <a:r>
              <a:rPr lang="fr-FR" dirty="0" smtClean="0"/>
              <a:t> est spécifié, alors les chaines de caractères doivent se terminer par le caractère nul.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8763-6C8A-413F-B744-2C0F40D941F6}" type="slidenum">
              <a:rPr lang="fr-FR" smtClean="0"/>
              <a:pPr/>
              <a:t>79</a:t>
            </a:fld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Bouton d'action : Retour 6">
            <a:hlinkClick r:id="" action="ppaction://hlinkshowjump?jump=lastslideviewed" highlightClick="1"/>
          </p:cNvPr>
          <p:cNvSpPr/>
          <p:nvPr/>
        </p:nvSpPr>
        <p:spPr>
          <a:xfrm>
            <a:off x="5193792" y="4670483"/>
            <a:ext cx="1042416" cy="236571"/>
          </a:xfrm>
          <a:prstGeom prst="actionButtonReturn">
            <a:avLst/>
          </a:prstGeom>
          <a:solidFill>
            <a:schemeClr val="accent6"/>
          </a:solidFill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600" b="1" dirty="0"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0" y="1123950"/>
            <a:ext cx="6781800" cy="323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lvl="2"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glShaderSource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(</a:t>
            </a: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vertexShader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1400" b="1" dirty="0">
                <a:solidFill>
                  <a:srgbClr val="B8D7A3"/>
                </a:solidFill>
                <a:latin typeface="consolas" panose="020B0609020204030204" pitchFamily="49" charset="0"/>
              </a:rPr>
              <a:t>1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, &amp;</a:t>
            </a: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vertexShaderSource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14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nullptr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  <a:endParaRPr lang="fr-FR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4294001" y="1450067"/>
            <a:ext cx="549340" cy="204311"/>
          </a:xfrm>
          <a:prstGeom prst="wedgeRoundRectCallout">
            <a:avLst>
              <a:gd name="adj1" fmla="val 2127"/>
              <a:gd name="adj2" fmla="val -91980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54000" tIns="0" rIns="54000" bIns="0" rtlCol="0" anchor="ctr">
            <a:spAutoFit/>
          </a:bodyPr>
          <a:lstStyle/>
          <a:p>
            <a:pPr algn="ctr"/>
            <a:r>
              <a:rPr lang="fr-FR" sz="1200" dirty="0" err="1" smtClean="0">
                <a:latin typeface="Calibri" panose="020F0502020204030204" pitchFamily="34" charset="0"/>
              </a:rPr>
              <a:t>shader</a:t>
            </a:r>
            <a:endParaRPr lang="fr-FR" sz="1200" dirty="0" smtClean="0"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5413483" y="1450067"/>
            <a:ext cx="619807" cy="204311"/>
          </a:xfrm>
          <a:prstGeom prst="wedgeRoundRectCallout">
            <a:avLst>
              <a:gd name="adj1" fmla="val -55073"/>
              <a:gd name="adj2" fmla="val -85219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54000" tIns="0" rIns="54000" bIns="0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nombre</a:t>
            </a:r>
            <a:endParaRPr lang="fr-FR" sz="1200" dirty="0" smtClean="0"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6603432" y="1450067"/>
            <a:ext cx="598825" cy="204311"/>
          </a:xfrm>
          <a:prstGeom prst="wedgeRoundRectCallout">
            <a:avLst>
              <a:gd name="adj1" fmla="val -46455"/>
              <a:gd name="adj2" fmla="val -81215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54000" tIns="0" rIns="54000" bIns="0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chaines</a:t>
            </a:r>
            <a:endParaRPr lang="fr-FR" sz="1200" dirty="0" smtClean="0"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7772400" y="1450067"/>
            <a:ext cx="740847" cy="204311"/>
          </a:xfrm>
          <a:prstGeom prst="wedgeRoundRectCallout">
            <a:avLst>
              <a:gd name="adj1" fmla="val -12619"/>
              <a:gd name="adj2" fmla="val -85398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54000" tIns="0" rIns="54000" bIns="0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longueurs</a:t>
            </a:r>
            <a:endParaRPr lang="fr-FR" sz="1200" dirty="0" smtClean="0"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56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Pourquoi « utiliser » OpenGL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Contrairement à d’autres spécifications (DirectX)</a:t>
            </a:r>
          </a:p>
          <a:p>
            <a:pPr lvl="1"/>
            <a:r>
              <a:rPr lang="fr-FR" dirty="0" smtClean="0"/>
              <a:t>OpenGL est implémenté sur de nombreux OS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8</a:t>
            </a:fld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>
                <a:solidFill>
                  <a:schemeClr val="tx1"/>
                </a:solidFill>
                <a:effectLst>
                  <a:outerShdw blurRad="38100" dist="38100" dir="2700000" algn="tl">
                    <a:schemeClr val="tx1">
                      <a:alpha val="50000"/>
                    </a:schemeClr>
                  </a:outerShdw>
                </a:effectLst>
              </a:rPr>
              <a:t>Introduction</a:t>
            </a:r>
          </a:p>
          <a:p>
            <a:r>
              <a:rPr lang="fr-FR" dirty="0"/>
              <a:t>Histoire</a:t>
            </a:r>
          </a:p>
          <a:p>
            <a:r>
              <a:rPr lang="fr-FR" dirty="0"/>
              <a:t>Ma première fenêtre</a:t>
            </a:r>
          </a:p>
          <a:p>
            <a:pPr lvl="1"/>
            <a:r>
              <a:rPr lang="fr-FR" dirty="0"/>
              <a:t>Créer une fenêtre</a:t>
            </a:r>
          </a:p>
          <a:p>
            <a:pPr lvl="1"/>
            <a:r>
              <a:rPr lang="fr-FR" dirty="0"/>
              <a:t>Interactions</a:t>
            </a:r>
          </a:p>
          <a:p>
            <a:pPr lvl="1"/>
            <a:r>
              <a:rPr lang="fr-FR" dirty="0"/>
              <a:t>OpenGL moderne</a:t>
            </a:r>
          </a:p>
          <a:p>
            <a:r>
              <a:rPr lang="fr-FR" dirty="0"/>
              <a:t>Mon premier triangle</a:t>
            </a:r>
          </a:p>
          <a:p>
            <a:pPr lvl="1"/>
            <a:r>
              <a:rPr lang="fr-FR" dirty="0"/>
              <a:t>Spécification des formats</a:t>
            </a:r>
          </a:p>
          <a:p>
            <a:pPr lvl="1"/>
            <a:r>
              <a:rPr lang="fr-FR" dirty="0"/>
              <a:t>Le VAO</a:t>
            </a:r>
          </a:p>
          <a:p>
            <a:pPr lvl="1"/>
            <a:r>
              <a:rPr lang="fr-FR" dirty="0"/>
              <a:t>Le VBO</a:t>
            </a:r>
          </a:p>
          <a:p>
            <a:pPr lvl="1"/>
            <a:r>
              <a:rPr lang="fr-FR" dirty="0"/>
              <a:t>Le vertex </a:t>
            </a:r>
            <a:r>
              <a:rPr lang="fr-FR" dirty="0" err="1"/>
              <a:t>shader</a:t>
            </a:r>
            <a:endParaRPr lang="fr-FR" dirty="0"/>
          </a:p>
          <a:p>
            <a:pPr lvl="1"/>
            <a:r>
              <a:rPr lang="fr-FR" dirty="0"/>
              <a:t>Le fragment </a:t>
            </a:r>
            <a:r>
              <a:rPr lang="fr-FR" dirty="0" err="1"/>
              <a:t>shader</a:t>
            </a:r>
            <a:endParaRPr lang="fr-FR" dirty="0"/>
          </a:p>
          <a:p>
            <a:pPr lvl="1"/>
            <a:r>
              <a:rPr lang="fr-FR" dirty="0"/>
              <a:t>Compiler et lier le programme</a:t>
            </a:r>
          </a:p>
          <a:p>
            <a:pPr lvl="1"/>
            <a:r>
              <a:rPr lang="fr-FR" dirty="0"/>
              <a:t>Afficher le triangle</a:t>
            </a:r>
          </a:p>
          <a:p>
            <a:r>
              <a:rPr lang="fr-FR" dirty="0"/>
              <a:t>Mon premier rectangle</a:t>
            </a:r>
          </a:p>
          <a:p>
            <a:pPr lvl="1"/>
            <a:r>
              <a:rPr lang="fr-FR" dirty="0"/>
              <a:t>Le EBO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970972"/>
              </p:ext>
            </p:extLst>
          </p:nvPr>
        </p:nvGraphicFramePr>
        <p:xfrm>
          <a:off x="2590800" y="1962150"/>
          <a:ext cx="6096000" cy="259588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OS / Plateforme</a:t>
                      </a:r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OpenGL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DirectX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tabLst>
                          <a:tab pos="358775" algn="l"/>
                        </a:tabLst>
                      </a:pPr>
                      <a:r>
                        <a:rPr lang="fr-FR" dirty="0" smtClean="0"/>
                        <a:t>	Windows</a:t>
                      </a:r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tabLst>
                          <a:tab pos="358775" algn="l"/>
                        </a:tabLst>
                      </a:pPr>
                      <a:r>
                        <a:rPr lang="fr-FR" dirty="0" smtClean="0"/>
                        <a:t>	Mac OS X</a:t>
                      </a:r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tabLst>
                          <a:tab pos="358775" algn="l"/>
                        </a:tabLst>
                      </a:pPr>
                      <a:r>
                        <a:rPr lang="fr-FR" dirty="0" smtClean="0"/>
                        <a:t>	Linux</a:t>
                      </a:r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tabLst>
                          <a:tab pos="358775" algn="l"/>
                        </a:tabLst>
                      </a:pPr>
                      <a:r>
                        <a:rPr lang="fr-FR" dirty="0" smtClean="0"/>
                        <a:t>	Android</a:t>
                      </a:r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(ES)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tabLst>
                          <a:tab pos="358775" algn="l"/>
                        </a:tabLst>
                      </a:pPr>
                      <a:r>
                        <a:rPr lang="fr-FR" dirty="0" smtClean="0"/>
                        <a:t>	iOS</a:t>
                      </a:r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dirty="0" smtClean="0"/>
                        <a:t>(ES)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tabLst>
                          <a:tab pos="358775" algn="l"/>
                        </a:tabLst>
                      </a:pPr>
                      <a:r>
                        <a:rPr lang="fr-FR" dirty="0" smtClean="0"/>
                        <a:t>	Xbox</a:t>
                      </a:r>
                      <a:endParaRPr lang="fr-F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26" name="Picture 2" descr="C:\Users\Woazim\AppData\Local\Microsoft\Windows\Temporary Internet Files\Content.IE5\1KOD6BY1\MC900441310[1]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t="10780" r="6109" b="17545"/>
          <a:stretch/>
        </p:blipFill>
        <p:spPr bwMode="auto">
          <a:xfrm>
            <a:off x="5486400" y="2386948"/>
            <a:ext cx="298939" cy="25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oazim\AppData\Local\Microsoft\Windows\Temporary Internet Files\Content.IE5\0KDN9UA8\MC900432538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140" y="4220012"/>
            <a:ext cx="299270" cy="29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Woazim\AppData\Local\Microsoft\Windows\Temporary Internet Files\Content.IE5\1KOD6BY1\MC900441310[1]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t="10780" r="6109" b="17545"/>
          <a:stretch/>
        </p:blipFill>
        <p:spPr bwMode="auto">
          <a:xfrm>
            <a:off x="5464712" y="2753561"/>
            <a:ext cx="298939" cy="25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Woazim\AppData\Local\Microsoft\Windows\Temporary Internet Files\Content.IE5\1KOD6BY1\MC900441310[1]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t="10780" r="6109" b="17545"/>
          <a:stretch/>
        </p:blipFill>
        <p:spPr bwMode="auto">
          <a:xfrm>
            <a:off x="5464711" y="3120174"/>
            <a:ext cx="298939" cy="25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Woazim\AppData\Local\Microsoft\Windows\Temporary Internet Files\Content.IE5\1KOD6BY1\MC900441310[1]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t="10780" r="6109" b="17545"/>
          <a:stretch/>
        </p:blipFill>
        <p:spPr bwMode="auto">
          <a:xfrm>
            <a:off x="5474676" y="3486787"/>
            <a:ext cx="298939" cy="25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Woazim\AppData\Local\Microsoft\Windows\Temporary Internet Files\Content.IE5\1KOD6BY1\MC900441310[1]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t="10780" r="6109" b="17545"/>
          <a:stretch/>
        </p:blipFill>
        <p:spPr bwMode="auto">
          <a:xfrm>
            <a:off x="5464125" y="3853400"/>
            <a:ext cx="298939" cy="25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Woazim\AppData\Local\Microsoft\Windows\Temporary Internet Files\Content.IE5\1KOD6BY1\MC900441310[1]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t="10780" r="6109" b="17545"/>
          <a:stretch/>
        </p:blipFill>
        <p:spPr bwMode="auto">
          <a:xfrm>
            <a:off x="7543800" y="2386948"/>
            <a:ext cx="298939" cy="25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:\Users\Woazim\AppData\Local\Microsoft\Windows\Temporary Internet Files\Content.IE5\1KOD6BY1\MC900441310[1]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t="10780" r="6109" b="17545"/>
          <a:stretch/>
        </p:blipFill>
        <p:spPr bwMode="auto">
          <a:xfrm>
            <a:off x="7543799" y="4238101"/>
            <a:ext cx="298939" cy="25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Woazim\AppData\Local\Microsoft\Windows\Temporary Internet Files\Content.IE5\0KDN9UA8\MC900432538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68" y="2728235"/>
            <a:ext cx="299270" cy="29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Woazim\AppData\Local\Microsoft\Windows\Temporary Internet Files\Content.IE5\0KDN9UA8\MC900432538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68" y="3105701"/>
            <a:ext cx="299270" cy="29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Woazim\AppData\Local\Microsoft\Windows\Temporary Internet Files\Content.IE5\0KDN9UA8\MC900432538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68" y="3483167"/>
            <a:ext cx="299270" cy="29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Woazim\AppData\Local\Microsoft\Windows\Temporary Internet Files\Content.IE5\0KDN9UA8\MC900432538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68" y="3860633"/>
            <a:ext cx="299270" cy="29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http://upload.wikimedia.org/wikipedia/commons/thumb/c/c7/Windows_logo_-_2012.png/800px-Windows_logo_-_20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411995"/>
            <a:ext cx="173821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File:OS X-Logo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819" y="2787538"/>
            <a:ext cx="160590" cy="1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File:Android robo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40" y="3554741"/>
            <a:ext cx="160540" cy="1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File:Dreaming tux.sv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253" y="3173753"/>
            <a:ext cx="162156" cy="1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s://www.apple.com/support/assets/images/assistant/shared/ios_ic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82906" l="0" r="100000">
                        <a14:foregroundMark x1="3846" y1="7692" x2="6044" y2="10256"/>
                        <a14:foregroundMark x1="3846" y1="29060" x2="5495" y2="76923"/>
                        <a14:foregroundMark x1="92308" y1="9402" x2="78022" y2="85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20" y="3917013"/>
            <a:ext cx="283380" cy="18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http://xboxcountdown.com/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8" y="4276361"/>
            <a:ext cx="173824" cy="17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03308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glDrawArrays</a:t>
            </a:r>
            <a:endParaRPr lang="fr-FR" b="1" kern="1200" dirty="0">
              <a:solidFill>
                <a:srgbClr val="DCDCDC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4800" y="1680968"/>
            <a:ext cx="6706800" cy="2988367"/>
          </a:xfrm>
        </p:spPr>
        <p:txBody>
          <a:bodyPr>
            <a:normAutofit fontScale="92500" lnSpcReduction="10000"/>
          </a:bodyPr>
          <a:lstStyle/>
          <a:p>
            <a:pPr marL="177800" indent="-177800"/>
            <a:r>
              <a:rPr lang="fr-FR" dirty="0" smtClean="0"/>
              <a:t>Type de primitives</a:t>
            </a:r>
          </a:p>
          <a:p>
            <a:pPr marL="446088" lvl="1" indent="-166688"/>
            <a:r>
              <a:rPr lang="fr-FR" dirty="0" smtClean="0"/>
              <a:t>Spécifie si les vertex forment des points, des segments, des triangles et comment construire ces primitives à partir du tableau de </a:t>
            </a:r>
            <a:r>
              <a:rPr lang="fr-FR" dirty="0" err="1" smtClean="0"/>
              <a:t>vertices</a:t>
            </a:r>
            <a:endParaRPr lang="fr-FR" dirty="0" smtClean="0"/>
          </a:p>
          <a:p>
            <a:pPr marL="446088" lvl="1" indent="-166688"/>
            <a:r>
              <a:rPr lang="fr-FR" dirty="0"/>
              <a:t>Voir </a:t>
            </a:r>
            <a:r>
              <a:rPr lang="fr-FR" dirty="0">
                <a:hlinkClick r:id="rId2"/>
              </a:rPr>
              <a:t>https://www.opengl.org/wiki/Primitive</a:t>
            </a:r>
            <a:endParaRPr lang="fr-FR" dirty="0" smtClean="0"/>
          </a:p>
          <a:p>
            <a:pPr marL="177800" indent="-177800"/>
            <a:r>
              <a:rPr lang="fr-FR" dirty="0" smtClean="0"/>
              <a:t>Premier</a:t>
            </a:r>
            <a:endParaRPr lang="fr-FR" dirty="0"/>
          </a:p>
          <a:p>
            <a:pPr marL="446088" lvl="1" indent="-166688"/>
            <a:r>
              <a:rPr lang="fr-FR" dirty="0" smtClean="0"/>
              <a:t>Indice du premier vertex à utiliser dans le VBO</a:t>
            </a:r>
            <a:endParaRPr lang="fr-FR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77800" indent="-177800"/>
            <a:r>
              <a:rPr lang="fr-FR" dirty="0" smtClean="0"/>
              <a:t>Nombre</a:t>
            </a:r>
          </a:p>
          <a:p>
            <a:pPr marL="446088" lvl="1" indent="-166688"/>
            <a:r>
              <a:rPr lang="fr-FR" dirty="0" smtClean="0"/>
              <a:t>Nombre de </a:t>
            </a:r>
            <a:r>
              <a:rPr lang="fr-FR" dirty="0" err="1" smtClean="0"/>
              <a:t>vertices</a:t>
            </a:r>
            <a:r>
              <a:rPr lang="fr-FR" dirty="0" smtClean="0"/>
              <a:t> à utiliser dans le VBO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8763-6C8A-413F-B744-2C0F40D941F6}" type="slidenum">
              <a:rPr lang="fr-FR" smtClean="0"/>
              <a:pPr/>
              <a:t>80</a:t>
            </a:fld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Bouton d'action : Retour 6">
            <a:hlinkClick r:id="" action="ppaction://hlinkshowjump?jump=lastslideviewed" highlightClick="1"/>
          </p:cNvPr>
          <p:cNvSpPr/>
          <p:nvPr/>
        </p:nvSpPr>
        <p:spPr>
          <a:xfrm>
            <a:off x="5193792" y="4670483"/>
            <a:ext cx="1042416" cy="236571"/>
          </a:xfrm>
          <a:prstGeom prst="actionButtonReturn">
            <a:avLst/>
          </a:prstGeom>
          <a:solidFill>
            <a:schemeClr val="accent6"/>
          </a:solidFill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600" b="1" dirty="0"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0" y="1123950"/>
            <a:ext cx="6781800" cy="323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lvl="2">
              <a:lnSpc>
                <a:spcPct val="115000"/>
              </a:lnSpc>
              <a:spcAft>
                <a:spcPts val="0"/>
              </a:spcAft>
            </a:pPr>
            <a:r>
              <a:rPr lang="fr-FR" sz="14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glDrawArrays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(GL_TRIANGLES, </a:t>
            </a:r>
            <a:r>
              <a:rPr lang="fr-FR" sz="1400" b="1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, </a:t>
            </a:r>
            <a:r>
              <a:rPr lang="fr-FR" sz="1400" b="1" dirty="0">
                <a:solidFill>
                  <a:srgbClr val="B8D7A3"/>
                </a:solidFill>
                <a:latin typeface="consolas" panose="020B0609020204030204" pitchFamily="49" charset="0"/>
              </a:rPr>
              <a:t>3</a:t>
            </a:r>
            <a:r>
              <a:rPr lang="fr-FR" sz="1400" b="1" dirty="0">
                <a:solidFill>
                  <a:srgbClr val="DCDCDC"/>
                </a:solidFill>
                <a:latin typeface="consolas" panose="020B0609020204030204" pitchFamily="49" charset="0"/>
              </a:rPr>
              <a:t>);</a:t>
            </a:r>
            <a:endParaRPr lang="fr-FR" dirty="0"/>
          </a:p>
        </p:txBody>
      </p:sp>
      <p:sp>
        <p:nvSpPr>
          <p:cNvPr id="14" name="Rectangle à coins arrondis 13"/>
          <p:cNvSpPr/>
          <p:nvPr/>
        </p:nvSpPr>
        <p:spPr>
          <a:xfrm>
            <a:off x="3051703" y="1476657"/>
            <a:ext cx="1949120" cy="204311"/>
          </a:xfrm>
          <a:prstGeom prst="wedgeRoundRectCallout">
            <a:avLst>
              <a:gd name="adj1" fmla="val 19781"/>
              <a:gd name="adj2" fmla="val -91980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54000" tIns="0" rIns="54000" bIns="0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Type de primitives à afficher</a:t>
            </a:r>
            <a:endParaRPr lang="fr-FR" sz="1200" dirty="0" smtClean="0"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5084458" y="1477805"/>
            <a:ext cx="623106" cy="204311"/>
          </a:xfrm>
          <a:prstGeom prst="wedgeRoundRectCallout">
            <a:avLst>
              <a:gd name="adj1" fmla="val -32839"/>
              <a:gd name="adj2" fmla="val -95390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54000" tIns="0" rIns="54000" bIns="0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premier</a:t>
            </a:r>
            <a:endParaRPr lang="fr-FR" sz="1200" dirty="0" smtClean="0"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5791200" y="1477805"/>
            <a:ext cx="619807" cy="204311"/>
          </a:xfrm>
          <a:prstGeom prst="wedgeRoundRectCallout">
            <a:avLst>
              <a:gd name="adj1" fmla="val -98984"/>
              <a:gd name="adj2" fmla="val -104949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54000" tIns="0" rIns="54000" bIns="0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nombre</a:t>
            </a:r>
            <a:endParaRPr lang="fr-FR" sz="1200" dirty="0" smtClean="0"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03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2"/>
            <a:r>
              <a:rPr lang="fr-FR" b="1" kern="1200" dirty="0" err="1">
                <a:solidFill>
                  <a:srgbClr val="DCDCDC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glDrawElements</a:t>
            </a:r>
            <a:endParaRPr lang="fr-FR" b="1" kern="1200" dirty="0">
              <a:solidFill>
                <a:srgbClr val="DCDCDC"/>
              </a:solidFill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84800" y="1680966"/>
            <a:ext cx="6706800" cy="3233933"/>
          </a:xfrm>
        </p:spPr>
        <p:txBody>
          <a:bodyPr>
            <a:normAutofit fontScale="85000" lnSpcReduction="20000"/>
          </a:bodyPr>
          <a:lstStyle/>
          <a:p>
            <a:pPr marL="177800" indent="-177800"/>
            <a:r>
              <a:rPr lang="fr-FR" dirty="0" smtClean="0"/>
              <a:t>Type de primitives</a:t>
            </a:r>
          </a:p>
          <a:p>
            <a:pPr marL="446088" lvl="1" indent="-166688"/>
            <a:r>
              <a:rPr lang="fr-FR" dirty="0" smtClean="0"/>
              <a:t>Spécifie si les vertex forment des points, des segments, des triangles et comment construire ces primitives à partir du tableau de </a:t>
            </a:r>
            <a:r>
              <a:rPr lang="fr-FR" dirty="0" err="1" smtClean="0"/>
              <a:t>vertices</a:t>
            </a:r>
            <a:endParaRPr lang="fr-FR" dirty="0" smtClean="0"/>
          </a:p>
          <a:p>
            <a:pPr marL="446088" lvl="1" indent="-166688"/>
            <a:r>
              <a:rPr lang="fr-FR" dirty="0"/>
              <a:t>Voir </a:t>
            </a:r>
            <a:r>
              <a:rPr lang="fr-FR" dirty="0">
                <a:hlinkClick r:id="rId2"/>
              </a:rPr>
              <a:t>https://www.opengl.org/wiki/Primitive</a:t>
            </a:r>
            <a:endParaRPr lang="fr-FR" dirty="0" smtClean="0"/>
          </a:p>
          <a:p>
            <a:pPr marL="177800" indent="-177800"/>
            <a:r>
              <a:rPr lang="fr-FR" dirty="0" smtClean="0"/>
              <a:t>Nombre</a:t>
            </a:r>
          </a:p>
          <a:p>
            <a:pPr marL="446088" lvl="1" indent="-166688"/>
            <a:r>
              <a:rPr lang="fr-FR" dirty="0" smtClean="0"/>
              <a:t>Nombre d’indices à utiliser dans le EBO</a:t>
            </a:r>
          </a:p>
          <a:p>
            <a:pPr marL="177800" indent="-177800"/>
            <a:r>
              <a:rPr lang="fr-FR" dirty="0" smtClean="0"/>
              <a:t>Type</a:t>
            </a:r>
            <a:endParaRPr lang="fr-FR" dirty="0"/>
          </a:p>
          <a:p>
            <a:pPr marL="446088" lvl="1" indent="-166688"/>
            <a:r>
              <a:rPr lang="fr-FR" dirty="0" smtClean="0"/>
              <a:t>Type des éléments dans le tableau d’indices</a:t>
            </a:r>
          </a:p>
          <a:p>
            <a:pPr marL="46038" indent="-166688"/>
            <a:r>
              <a:rPr lang="fr-FR" dirty="0"/>
              <a:t>Offset</a:t>
            </a:r>
          </a:p>
          <a:p>
            <a:pPr marL="446088" lvl="1" indent="-166688"/>
            <a:r>
              <a:rPr lang="fr-FR" dirty="0" smtClean="0"/>
              <a:t>Nombre d’octets à ignorer en début de tableau d’indices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D38763-6C8A-413F-B744-2C0F40D941F6}" type="slidenum">
              <a:rPr lang="fr-FR" smtClean="0"/>
              <a:pPr/>
              <a:t>81</a:t>
            </a:fld>
            <a:endParaRPr lang="fr-FR" dirty="0"/>
          </a:p>
        </p:txBody>
      </p:sp>
      <p:sp>
        <p:nvSpPr>
          <p:cNvPr id="20" name="Espace réservé du texte 1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Bouton d'action : Retour 6">
            <a:hlinkClick r:id="" action="ppaction://hlinkshowjump?jump=lastslideviewed" highlightClick="1"/>
          </p:cNvPr>
          <p:cNvSpPr/>
          <p:nvPr/>
        </p:nvSpPr>
        <p:spPr>
          <a:xfrm>
            <a:off x="5193792" y="4670483"/>
            <a:ext cx="1042416" cy="236571"/>
          </a:xfrm>
          <a:prstGeom prst="actionButtonReturn">
            <a:avLst/>
          </a:prstGeom>
          <a:solidFill>
            <a:schemeClr val="accent6"/>
          </a:solidFill>
          <a:effectLst>
            <a:outerShdw blurRad="40000" dist="23000" dir="5400000" rotWithShape="0">
              <a:schemeClr val="dk2">
                <a:alpha val="35000"/>
              </a:scheme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sz="1600" b="1" dirty="0">
              <a:latin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0" y="1123950"/>
            <a:ext cx="6781800" cy="275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glDrawElements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(GL_TRIANGLES, 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6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, GL_UNSIGNED_INT, </a:t>
            </a:r>
            <a:r>
              <a:rPr lang="fr-FR" sz="1100" b="1" dirty="0" err="1">
                <a:solidFill>
                  <a:srgbClr val="569CD6"/>
                </a:solidFill>
                <a:latin typeface="consolas" panose="020B0609020204030204" pitchFamily="49" charset="0"/>
              </a:rPr>
              <a:t>reinterpret_cast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&lt;</a:t>
            </a:r>
            <a:r>
              <a:rPr lang="fr-FR" sz="1100" b="1" dirty="0" err="1">
                <a:solidFill>
                  <a:srgbClr val="DCDCDC"/>
                </a:solidFill>
                <a:latin typeface="consolas" panose="020B0609020204030204" pitchFamily="49" charset="0"/>
              </a:rPr>
              <a:t>GLvoid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*&gt;(</a:t>
            </a:r>
            <a:r>
              <a:rPr lang="fr-FR" sz="1100" b="1" dirty="0">
                <a:solidFill>
                  <a:srgbClr val="B8D7A3"/>
                </a:solidFill>
                <a:latin typeface="consolas" panose="020B0609020204030204" pitchFamily="49" charset="0"/>
              </a:rPr>
              <a:t>0</a:t>
            </a:r>
            <a:r>
              <a:rPr lang="fr-FR" sz="1100" b="1" dirty="0">
                <a:solidFill>
                  <a:srgbClr val="DCDCDC"/>
                </a:solidFill>
                <a:latin typeface="consolas" panose="020B0609020204030204" pitchFamily="49" charset="0"/>
              </a:rPr>
              <a:t>));</a:t>
            </a:r>
            <a:endParaRPr lang="fr-FR" sz="1400" dirty="0">
              <a:latin typeface="Calibri"/>
              <a:ea typeface="Calibri"/>
              <a:cs typeface="Times New Roman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2667000" y="1476657"/>
            <a:ext cx="1949120" cy="204311"/>
          </a:xfrm>
          <a:prstGeom prst="wedgeRoundRectCallout">
            <a:avLst>
              <a:gd name="adj1" fmla="val 19781"/>
              <a:gd name="adj2" fmla="val -91980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54000" tIns="0" rIns="54000" bIns="0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Type de primitives à afficher</a:t>
            </a:r>
            <a:endParaRPr lang="fr-FR" sz="1200" dirty="0" smtClean="0"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4649851" y="1476656"/>
            <a:ext cx="619807" cy="204311"/>
          </a:xfrm>
          <a:prstGeom prst="wedgeRoundRectCallout">
            <a:avLst>
              <a:gd name="adj1" fmla="val -47706"/>
              <a:gd name="adj2" fmla="val -102329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54000" tIns="0" rIns="54000" bIns="0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nombre</a:t>
            </a:r>
            <a:endParaRPr lang="fr-FR" sz="1200" dirty="0" smtClean="0"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5441375" y="1477805"/>
            <a:ext cx="405058" cy="204311"/>
          </a:xfrm>
          <a:prstGeom prst="wedgeRoundRectCallout">
            <a:avLst>
              <a:gd name="adj1" fmla="val -77984"/>
              <a:gd name="adj2" fmla="val -111888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54000" tIns="0" rIns="54000" bIns="0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type</a:t>
            </a:r>
            <a:endParaRPr lang="fr-FR" sz="1200" dirty="0" smtClean="0"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6969578" y="1477805"/>
            <a:ext cx="486703" cy="204311"/>
          </a:xfrm>
          <a:prstGeom prst="wedgeRoundRectCallout">
            <a:avLst>
              <a:gd name="adj1" fmla="val -77984"/>
              <a:gd name="adj2" fmla="val -111888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lIns="54000" tIns="0" rIns="54000" bIns="0"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offset</a:t>
            </a:r>
            <a:endParaRPr lang="fr-FR" sz="1200" dirty="0" smtClean="0">
              <a:latin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982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« utiliser » OpenGL ?</a:t>
            </a:r>
            <a:endParaRPr lang="fr-FR" dirty="0"/>
          </a:p>
        </p:txBody>
      </p:sp>
      <p:sp>
        <p:nvSpPr>
          <p:cNvPr id="28" name="Rectangle 27"/>
          <p:cNvSpPr/>
          <p:nvPr/>
        </p:nvSpPr>
        <p:spPr>
          <a:xfrm>
            <a:off x="6851964" y="3217679"/>
            <a:ext cx="2209800" cy="276999"/>
          </a:xfrm>
          <a:prstGeom prst="rect">
            <a:avLst/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Implémentation OpenGL CPU</a:t>
            </a:r>
          </a:p>
        </p:txBody>
      </p:sp>
      <p:pic>
        <p:nvPicPr>
          <p:cNvPr id="2062" name="Picture 14" descr="http://pixabay.com/static/uploads/photo/2014/04/21/18/09/card-329267_6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042" b="94792" l="0" r="100000">
                        <a14:foregroundMark x1="30625" y1="62917" x2="42500" y2="70833"/>
                        <a14:foregroundMark x1="68125" y1="64583" x2="80938" y2="71458"/>
                        <a14:foregroundMark x1="37813" y1="19583" x2="32813" y2="17708"/>
                        <a14:backgroundMark x1="96719" y1="70625" x2="89219" y2="8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18" y="3523688"/>
            <a:ext cx="1468801" cy="110160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dk2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necteur droit avec flèche 31"/>
          <p:cNvCxnSpPr>
            <a:stCxn id="10" idx="2"/>
            <a:endCxn id="27" idx="0"/>
          </p:cNvCxnSpPr>
          <p:nvPr/>
        </p:nvCxnSpPr>
        <p:spPr>
          <a:xfrm>
            <a:off x="5715000" y="2557836"/>
            <a:ext cx="3018" cy="659843"/>
          </a:xfrm>
          <a:prstGeom prst="straightConnector1">
            <a:avLst/>
          </a:prstGeom>
          <a:ln>
            <a:tailEnd type="arrow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10" idx="2"/>
            <a:endCxn id="28" idx="0"/>
          </p:cNvCxnSpPr>
          <p:nvPr/>
        </p:nvCxnSpPr>
        <p:spPr>
          <a:xfrm>
            <a:off x="5715000" y="2557836"/>
            <a:ext cx="2241864" cy="659843"/>
          </a:xfrm>
          <a:prstGeom prst="straightConnector1">
            <a:avLst/>
          </a:prstGeom>
          <a:ln>
            <a:tailEnd type="arrow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FR" dirty="0" smtClean="0"/>
              <a:t>Benjamin ALBOUY-KISSI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D38763-6C8A-413F-B744-2C0F40D941F6}" type="slidenum">
              <a:rPr lang="fr-FR" smtClean="0"/>
              <a:pPr>
                <a:defRPr/>
              </a:pPr>
              <a:t>9</a:t>
            </a:fld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374271" y="3217679"/>
            <a:ext cx="2209800" cy="276999"/>
          </a:xfrm>
          <a:prstGeom prst="rect">
            <a:avLst/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Implémentation OpenGL carte 1</a:t>
            </a:r>
          </a:p>
        </p:txBody>
      </p:sp>
      <p:sp>
        <p:nvSpPr>
          <p:cNvPr id="2049" name="Espace réservé du texte 204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>
                <a:solidFill>
                  <a:schemeClr val="tx1"/>
                </a:solidFill>
                <a:effectLst>
                  <a:outerShdw blurRad="38100" dist="38100" dir="2700000" algn="tl">
                    <a:schemeClr val="tx1">
                      <a:alpha val="50000"/>
                    </a:schemeClr>
                  </a:outerShdw>
                </a:effectLst>
              </a:rPr>
              <a:t>Introduction</a:t>
            </a:r>
          </a:p>
          <a:p>
            <a:r>
              <a:rPr lang="fr-FR" dirty="0"/>
              <a:t>Histoire</a:t>
            </a:r>
          </a:p>
          <a:p>
            <a:r>
              <a:rPr lang="fr-FR" dirty="0"/>
              <a:t>Ma première fenêtre</a:t>
            </a:r>
          </a:p>
          <a:p>
            <a:pPr lvl="1"/>
            <a:r>
              <a:rPr lang="fr-FR" dirty="0"/>
              <a:t>Créer une fenêtre</a:t>
            </a:r>
          </a:p>
          <a:p>
            <a:pPr lvl="1"/>
            <a:r>
              <a:rPr lang="fr-FR" dirty="0"/>
              <a:t>Interactions</a:t>
            </a:r>
          </a:p>
          <a:p>
            <a:pPr lvl="1"/>
            <a:r>
              <a:rPr lang="fr-FR" dirty="0"/>
              <a:t>OpenGL moderne</a:t>
            </a:r>
          </a:p>
          <a:p>
            <a:r>
              <a:rPr lang="fr-FR" dirty="0"/>
              <a:t>Mon premier triangle</a:t>
            </a:r>
          </a:p>
          <a:p>
            <a:pPr lvl="1"/>
            <a:r>
              <a:rPr lang="fr-FR" dirty="0"/>
              <a:t>Spécification des formats</a:t>
            </a:r>
          </a:p>
          <a:p>
            <a:pPr lvl="1"/>
            <a:r>
              <a:rPr lang="fr-FR" dirty="0"/>
              <a:t>Le VAO</a:t>
            </a:r>
          </a:p>
          <a:p>
            <a:pPr lvl="1"/>
            <a:r>
              <a:rPr lang="fr-FR" dirty="0"/>
              <a:t>Le VBO</a:t>
            </a:r>
          </a:p>
          <a:p>
            <a:pPr lvl="1"/>
            <a:r>
              <a:rPr lang="fr-FR" dirty="0"/>
              <a:t>Le vertex </a:t>
            </a:r>
            <a:r>
              <a:rPr lang="fr-FR" dirty="0" err="1"/>
              <a:t>shader</a:t>
            </a:r>
            <a:endParaRPr lang="fr-FR" dirty="0"/>
          </a:p>
          <a:p>
            <a:pPr lvl="1"/>
            <a:r>
              <a:rPr lang="fr-FR" dirty="0"/>
              <a:t>Le fragment </a:t>
            </a:r>
            <a:r>
              <a:rPr lang="fr-FR" dirty="0" err="1"/>
              <a:t>shader</a:t>
            </a:r>
            <a:endParaRPr lang="fr-FR" dirty="0"/>
          </a:p>
          <a:p>
            <a:pPr lvl="1"/>
            <a:r>
              <a:rPr lang="fr-FR" dirty="0"/>
              <a:t>Compiler et lier le programme</a:t>
            </a:r>
          </a:p>
          <a:p>
            <a:pPr lvl="1"/>
            <a:r>
              <a:rPr lang="fr-FR" dirty="0"/>
              <a:t>Afficher le triangle</a:t>
            </a:r>
          </a:p>
          <a:p>
            <a:r>
              <a:rPr lang="fr-FR" dirty="0"/>
              <a:t>Mon premier rectangle</a:t>
            </a:r>
          </a:p>
          <a:p>
            <a:pPr lvl="1"/>
            <a:r>
              <a:rPr lang="fr-FR" dirty="0"/>
              <a:t>Le EBO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cxnSp>
        <p:nvCxnSpPr>
          <p:cNvPr id="29" name="Connecteur droit avec flèche 28"/>
          <p:cNvCxnSpPr>
            <a:stCxn id="10" idx="2"/>
            <a:endCxn id="11" idx="0"/>
          </p:cNvCxnSpPr>
          <p:nvPr/>
        </p:nvCxnSpPr>
        <p:spPr>
          <a:xfrm flipH="1">
            <a:off x="3479171" y="2557836"/>
            <a:ext cx="2235829" cy="659843"/>
          </a:xfrm>
          <a:prstGeom prst="straightConnector1">
            <a:avLst/>
          </a:prstGeom>
          <a:ln>
            <a:tailEnd type="arrow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495800" y="1379339"/>
            <a:ext cx="2438400" cy="276999"/>
          </a:xfrm>
          <a:prstGeom prst="rect">
            <a:avLst/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Application « cliente »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95800" y="2280837"/>
            <a:ext cx="2438400" cy="276999"/>
          </a:xfrm>
          <a:prstGeom prst="rect">
            <a:avLst/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Système d’exploitation</a:t>
            </a:r>
          </a:p>
        </p:txBody>
      </p:sp>
      <p:pic>
        <p:nvPicPr>
          <p:cNvPr id="2052" name="Picture 4" descr="File:Asus EN7900GS TO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29" b="96952" l="1750" r="97125">
                        <a14:foregroundMark x1="11250" y1="53905" x2="5750" y2="50857"/>
                        <a14:foregroundMark x1="6875" y1="55048" x2="3875" y2="58857"/>
                        <a14:foregroundMark x1="6625" y1="54476" x2="13125" y2="60762"/>
                        <a14:foregroundMark x1="11625" y1="59429" x2="24250" y2="74476"/>
                        <a14:foregroundMark x1="25375" y1="73333" x2="35125" y2="85714"/>
                        <a14:foregroundMark x1="24750" y1="74476" x2="27250" y2="77333"/>
                        <a14:foregroundMark x1="36125" y1="85524" x2="41625" y2="92952"/>
                        <a14:foregroundMark x1="42250" y1="90667" x2="45375" y2="93524"/>
                        <a14:foregroundMark x1="44875" y1="92381" x2="45500" y2="95429"/>
                        <a14:foregroundMark x1="36750" y1="88381" x2="35125" y2="86857"/>
                        <a14:backgroundMark x1="52375" y1="72952" x2="54375" y2="75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40971" y="3524419"/>
            <a:ext cx="1676400" cy="1100138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dk2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upload.wikimedia.org/wikipedia/commons/thumb/c/c7/Windows_logo_-_2012.png/800px-Windows_logo_-_201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179" y="2324086"/>
            <a:ext cx="173821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Dreaming tux.sv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244" y="2323936"/>
            <a:ext cx="162156" cy="1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ile:OS X-Logo.sv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10" y="2323936"/>
            <a:ext cx="160590" cy="1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ile:Android robo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660" y="2323936"/>
            <a:ext cx="160540" cy="1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necteur droit avec flèche 14"/>
          <p:cNvCxnSpPr>
            <a:stCxn id="9" idx="2"/>
            <a:endCxn id="10" idx="0"/>
          </p:cNvCxnSpPr>
          <p:nvPr/>
        </p:nvCxnSpPr>
        <p:spPr>
          <a:xfrm>
            <a:off x="5715000" y="1656338"/>
            <a:ext cx="0" cy="624499"/>
          </a:xfrm>
          <a:prstGeom prst="straightConnector1">
            <a:avLst/>
          </a:prstGeom>
          <a:ln>
            <a:tailEnd type="arrow"/>
          </a:ln>
          <a:effectLst>
            <a:outerShdw blurRad="40000" dist="23000" dir="5400000" rotWithShape="0">
              <a:schemeClr val="dk2">
                <a:alpha val="35000"/>
              </a:scheme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Rectangle à coins arrondis 17"/>
          <p:cNvSpPr/>
          <p:nvPr/>
        </p:nvSpPr>
        <p:spPr>
          <a:xfrm>
            <a:off x="7005803" y="1123950"/>
            <a:ext cx="2097289" cy="510778"/>
          </a:xfrm>
          <a:prstGeom prst="wedgeRoundRectCallout">
            <a:avLst>
              <a:gd name="adj1" fmla="val -52776"/>
              <a:gd name="adj2" fmla="val 28822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Utilise l’API OpenGL fournie par le système d’exploitation</a:t>
            </a:r>
          </a:p>
        </p:txBody>
      </p:sp>
      <p:sp>
        <p:nvSpPr>
          <p:cNvPr id="26" name="Rectangle à coins arrondis 25"/>
          <p:cNvSpPr/>
          <p:nvPr/>
        </p:nvSpPr>
        <p:spPr>
          <a:xfrm>
            <a:off x="7046711" y="2076659"/>
            <a:ext cx="2097289" cy="715089"/>
          </a:xfrm>
          <a:prstGeom prst="wedgeRoundRectCallout">
            <a:avLst>
              <a:gd name="adj1" fmla="val -53208"/>
              <a:gd name="adj2" fmla="val -3336"/>
              <a:gd name="adj3" fmla="val 16667"/>
            </a:avLst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Joue le rôle d’intermédiaire entre l’application et l’un des pilotes disponibles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613118" y="3217679"/>
            <a:ext cx="2209800" cy="276999"/>
          </a:xfrm>
          <a:prstGeom prst="rect">
            <a:avLst/>
          </a:prstGeom>
          <a:effectLst>
            <a:outerShdw blurRad="40000" dist="20000" dir="5400000" rotWithShape="0">
              <a:schemeClr val="dk2">
                <a:alpha val="38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>
            <a:spAutoFit/>
          </a:bodyPr>
          <a:lstStyle/>
          <a:p>
            <a:pPr algn="ctr"/>
            <a:r>
              <a:rPr lang="fr-FR" sz="1200" dirty="0" smtClean="0">
                <a:latin typeface="Calibri" panose="020F0502020204030204" pitchFamily="34" charset="0"/>
              </a:rPr>
              <a:t>Implémentation OpenGL carte 2</a:t>
            </a:r>
          </a:p>
        </p:txBody>
      </p:sp>
      <p:pic>
        <p:nvPicPr>
          <p:cNvPr id="2065" name="Picture 17" descr="http://www.navgen.com/nova/gears_fullsize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737" b="95579" l="2532" r="89451">
                        <a14:foregroundMark x1="39241" y1="25474" x2="37342" y2="18316"/>
                        <a14:foregroundMark x1="22996" y1="22526" x2="20675" y2="17263"/>
                        <a14:foregroundMark x1="18143" y1="34947" x2="18565" y2="35579"/>
                        <a14:foregroundMark x1="20675" y1="45263" x2="21308" y2="50105"/>
                        <a14:foregroundMark x1="14135" y1="51158" x2="15612" y2="53684"/>
                        <a14:foregroundMark x1="35232" y1="60000" x2="41139" y2="64421"/>
                        <a14:foregroundMark x1="6329" y1="72842" x2="8439" y2="75368"/>
                        <a14:foregroundMark x1="33966" y1="86947" x2="36287" y2="89474"/>
                        <a14:foregroundMark x1="27004" y1="87789" x2="29747" y2="91158"/>
                        <a14:foregroundMark x1="8650" y1="79789" x2="11181" y2="82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948" y="3632643"/>
            <a:ext cx="881831" cy="88369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dk2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420781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Cours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chemeClr val="accent2"/>
        </a:solidFill>
        <a:ln>
          <a:solidFill>
            <a:schemeClr val="tx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defRPr sz="2000" kern="1200" dirty="0" smtClean="0">
            <a:solidFill>
              <a:schemeClr val="bg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Cours" id="{3B3559D6-2344-478B-B5F2-B04BF4EC8356}" vid="{C8B8989B-C3B0-4E32-B700-3C3CD3EA6968}"/>
    </a:ext>
  </a:extLst>
</a:theme>
</file>

<file path=ppt/theme/theme2.xml><?xml version="1.0" encoding="utf-8"?>
<a:theme xmlns:a="http://schemas.openxmlformats.org/drawingml/2006/main" name="ThèmeCours - Sondag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 dirty="0" smtClean="0"/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hèmeCours - Vide">
  <a:themeElements>
    <a:clrScheme name="Personnalisé 5">
      <a:dk1>
        <a:srgbClr val="1C2E40"/>
      </a:dk1>
      <a:lt1>
        <a:srgbClr val="EFFAFF"/>
      </a:lt1>
      <a:dk2>
        <a:srgbClr val="2F4E6C"/>
      </a:dk2>
      <a:lt2>
        <a:srgbClr val="1E1E1E"/>
      </a:lt2>
      <a:accent1>
        <a:srgbClr val="FFFFFF"/>
      </a:accent1>
      <a:accent2>
        <a:srgbClr val="DDF4FF"/>
      </a:accent2>
      <a:accent3>
        <a:srgbClr val="C5ECFF"/>
      </a:accent3>
      <a:accent4>
        <a:srgbClr val="B3E6FF"/>
      </a:accent4>
      <a:accent5>
        <a:srgbClr val="FFC000"/>
      </a:accent5>
      <a:accent6>
        <a:srgbClr val="79D2FF"/>
      </a:accent6>
      <a:hlink>
        <a:srgbClr val="92D050"/>
      </a:hlink>
      <a:folHlink>
        <a:srgbClr val="00B050"/>
      </a:folHlink>
    </a:clrScheme>
    <a:fontScheme name="Université d'Auvergne v2009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solidFill>
          <a:schemeClr val="accent2"/>
        </a:solidFill>
        <a:ln>
          <a:solidFill>
            <a:schemeClr val="tx2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>
          <a:defRPr sz="2000" kern="1200" dirty="0" smtClean="0">
            <a:solidFill>
              <a:schemeClr val="bg2"/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>
    <a:extraClrScheme>
      <a:clrScheme name="Université d'Auvergne v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versité d'Auvergne v2009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versité d'Auvergne v2009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F49100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DD8300"/>
        </a:accent6>
        <a:hlink>
          <a:srgbClr val="FF6600"/>
        </a:hlink>
        <a:folHlink>
          <a:srgbClr val="D4702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èmeCours" id="{146400EA-824B-4498-9D0D-4361E32C868C}" vid="{64738C07-2E63-4F7F-A690-E566BAAAD5C7}"/>
    </a:ext>
  </a:extLst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Université d'Auvergne</Template>
  <TotalTime>27935</TotalTime>
  <Words>6005</Words>
  <Application>Microsoft Office PowerPoint</Application>
  <PresentationFormat>Affichage à l'écran (16:9)</PresentationFormat>
  <Paragraphs>1833</Paragraphs>
  <Slides>81</Slides>
  <Notes>2</Notes>
  <HiddenSlides>0</HiddenSlides>
  <MMClips>30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81</vt:i4>
      </vt:variant>
    </vt:vector>
  </HeadingPairs>
  <TitlesOfParts>
    <vt:vector size="95" baseType="lpstr">
      <vt:lpstr>Arial</vt:lpstr>
      <vt:lpstr>Arial Black</vt:lpstr>
      <vt:lpstr>Calibri</vt:lpstr>
      <vt:lpstr>consolas</vt:lpstr>
      <vt:lpstr>consolas</vt:lpstr>
      <vt:lpstr>Courier New</vt:lpstr>
      <vt:lpstr>Microsoft Sans Serif</vt:lpstr>
      <vt:lpstr>Segoe UI</vt:lpstr>
      <vt:lpstr>Segoe UI Symbol</vt:lpstr>
      <vt:lpstr>Times New Roman</vt:lpstr>
      <vt:lpstr>Wingdings</vt:lpstr>
      <vt:lpstr>ThèmeCours</vt:lpstr>
      <vt:lpstr>ThèmeCours - Sondage</vt:lpstr>
      <vt:lpstr>ThèmeCours - Vide</vt:lpstr>
      <vt:lpstr>Présentation PowerPoint</vt:lpstr>
      <vt:lpstr>OpenGL – Hello World</vt:lpstr>
      <vt:lpstr>OpenGL – Hello World</vt:lpstr>
      <vt:lpstr>Présentation PowerPoint</vt:lpstr>
      <vt:lpstr>Qu’est-ce qu’OpenGL</vt:lpstr>
      <vt:lpstr>Qu’est-ce qu’OpenGL</vt:lpstr>
      <vt:lpstr>Qu’est-ce que n’est pas OpenGL ?</vt:lpstr>
      <vt:lpstr>Pourquoi « utiliser » OpenGL ?</vt:lpstr>
      <vt:lpstr>Comment « utiliser » OpenGL ?</vt:lpstr>
      <vt:lpstr>Principe d’OpenGL</vt:lpstr>
      <vt:lpstr>Présentation PowerPoint</vt:lpstr>
      <vt:lpstr>OpenGL</vt:lpstr>
      <vt:lpstr>OpenGL</vt:lpstr>
      <vt:lpstr>Présentation PowerPoint</vt:lpstr>
      <vt:lpstr>1992 : OpenGL 1.0</vt:lpstr>
      <vt:lpstr>2004 : OpenGL 2.0</vt:lpstr>
      <vt:lpstr>2008 : OpenGL 3.0</vt:lpstr>
      <vt:lpstr>Mars 2009 : OpenGL 3.1</vt:lpstr>
      <vt:lpstr>Août 2009 : OpenGL 3.2</vt:lpstr>
      <vt:lpstr>Juillet 2010 : OpenGL 4.0</vt:lpstr>
      <vt:lpstr>Aout 2012 : OpenGL 4.3</vt:lpstr>
      <vt:lpstr>OpenGL aujourd’hui (décembre 2014)</vt:lpstr>
      <vt:lpstr>Vue synthétique du pipeline</vt:lpstr>
      <vt:lpstr>Présentation PowerPoint</vt:lpstr>
      <vt:lpstr>OpenGL</vt:lpstr>
      <vt:lpstr>OpenGL</vt:lpstr>
      <vt:lpstr>Présentation PowerPoint</vt:lpstr>
      <vt:lpstr>Fenêtre OpenGL = Contexte OpenGL</vt:lpstr>
      <vt:lpstr>Etapes clés</vt:lpstr>
      <vt:lpstr>1. Créer une fenêtre pour OpenGL</vt:lpstr>
      <vt:lpstr>1. Créer une fenêtre pour OpenGL</vt:lpstr>
      <vt:lpstr>Créer une fenêtre pour OpenGL avec GLFW</vt:lpstr>
      <vt:lpstr>Interactions</vt:lpstr>
      <vt:lpstr>Structure de base</vt:lpstr>
      <vt:lpstr>Problème avec les callbacks</vt:lpstr>
      <vt:lpstr>Première chose à faire avant de dessiner</vt:lpstr>
      <vt:lpstr>Fonctions OpenGL versions &gt; 1.2</vt:lpstr>
      <vt:lpstr>Code d’exemple</vt:lpstr>
      <vt:lpstr>Présentation PowerPoint</vt:lpstr>
      <vt:lpstr>OpenGL</vt:lpstr>
      <vt:lpstr>OpenGL</vt:lpstr>
      <vt:lpstr>Présentation PowerPoint</vt:lpstr>
      <vt:lpstr>Rappel du pipeline</vt:lpstr>
      <vt:lpstr>Utilisation de ce pipeline</vt:lpstr>
      <vt:lpstr>2 – Spécifier le format des vertices</vt:lpstr>
      <vt:lpstr>Définition de l’objectif d’affichage</vt:lpstr>
      <vt:lpstr>Spécification des entrées du vertex shader</vt:lpstr>
      <vt:lpstr>Création du VAO</vt:lpstr>
      <vt:lpstr>Envoyer les données au GPU</vt:lpstr>
      <vt:lpstr>Spécifier l’organisation des données du VBO</vt:lpstr>
      <vt:lpstr>3 - Code du vertex shader</vt:lpstr>
      <vt:lpstr>Rappel du pipeline</vt:lpstr>
      <vt:lpstr>4 – Ecrire le fragment shader</vt:lpstr>
      <vt:lpstr>Code du fragment shader</vt:lpstr>
      <vt:lpstr>5 – Compiler et lier le programme shader</vt:lpstr>
      <vt:lpstr>Compilation du vertex shader</vt:lpstr>
      <vt:lpstr>Compilation du fragment shader</vt:lpstr>
      <vt:lpstr>Edition des liens</vt:lpstr>
      <vt:lpstr>6 – Demander l’affichage des données </vt:lpstr>
      <vt:lpstr>Exemple complet : mon premier triangle</vt:lpstr>
      <vt:lpstr>Présentation PowerPoint</vt:lpstr>
      <vt:lpstr>OpenGL</vt:lpstr>
      <vt:lpstr>OpenGL</vt:lpstr>
      <vt:lpstr>Présentation PowerPoint</vt:lpstr>
      <vt:lpstr>Dessine moi un rectangle</vt:lpstr>
      <vt:lpstr>Utilisation d’Element Buffer Object (EBO)</vt:lpstr>
      <vt:lpstr>Affichage à l’aide de l’EBO</vt:lpstr>
      <vt:lpstr>Présentation PowerPoint</vt:lpstr>
      <vt:lpstr>Fin du chapitre 1</vt:lpstr>
      <vt:lpstr>Fin du chapitre 1</vt:lpstr>
      <vt:lpstr>Présentation PowerPoint</vt:lpstr>
      <vt:lpstr>Présentation PowerPoint</vt:lpstr>
      <vt:lpstr>Présentation PowerPoint</vt:lpstr>
      <vt:lpstr>Questions particulières</vt:lpstr>
      <vt:lpstr>Questions particulières</vt:lpstr>
      <vt:lpstr>Présentation PowerPoint</vt:lpstr>
      <vt:lpstr>glBufferData</vt:lpstr>
      <vt:lpstr>glVertexAttribPointer</vt:lpstr>
      <vt:lpstr>glShaderSource</vt:lpstr>
      <vt:lpstr>glDrawArrays</vt:lpstr>
      <vt:lpstr>glDrawElements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Woazim</dc:creator>
  <cp:lastModifiedBy>Benjamin ALBOUY-KISSI</cp:lastModifiedBy>
  <cp:revision>504</cp:revision>
  <cp:lastPrinted>1601-01-01T00:00:00Z</cp:lastPrinted>
  <dcterms:created xsi:type="dcterms:W3CDTF">2009-07-19T18:33:20Z</dcterms:created>
  <dcterms:modified xsi:type="dcterms:W3CDTF">2019-01-15T16:43:15Z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